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2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3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  <p:sldMasterId id="2147485634" r:id="rId12"/>
    <p:sldMasterId id="2147485646" r:id="rId13"/>
    <p:sldMasterId id="2147485649" r:id="rId14"/>
  </p:sldMasterIdLst>
  <p:notesMasterIdLst>
    <p:notesMasterId r:id="rId68"/>
  </p:notesMasterIdLst>
  <p:handoutMasterIdLst>
    <p:handoutMasterId r:id="rId69"/>
  </p:handoutMasterIdLst>
  <p:sldIdLst>
    <p:sldId id="6675" r:id="rId15"/>
    <p:sldId id="6015" r:id="rId16"/>
    <p:sldId id="6851" r:id="rId17"/>
    <p:sldId id="6165" r:id="rId18"/>
    <p:sldId id="6639" r:id="rId19"/>
    <p:sldId id="6833" r:id="rId20"/>
    <p:sldId id="6834" r:id="rId21"/>
    <p:sldId id="6835" r:id="rId22"/>
    <p:sldId id="6837" r:id="rId23"/>
    <p:sldId id="6086" r:id="rId24"/>
    <p:sldId id="6836" r:id="rId25"/>
    <p:sldId id="6652" r:id="rId26"/>
    <p:sldId id="6853" r:id="rId27"/>
    <p:sldId id="6854" r:id="rId28"/>
    <p:sldId id="384" r:id="rId29"/>
    <p:sldId id="385" r:id="rId30"/>
    <p:sldId id="386" r:id="rId31"/>
    <p:sldId id="389" r:id="rId32"/>
    <p:sldId id="6658" r:id="rId33"/>
    <p:sldId id="391" r:id="rId34"/>
    <p:sldId id="6659" r:id="rId35"/>
    <p:sldId id="395" r:id="rId36"/>
    <p:sldId id="421" r:id="rId37"/>
    <p:sldId id="6838" r:id="rId38"/>
    <p:sldId id="6660" r:id="rId39"/>
    <p:sldId id="6661" r:id="rId40"/>
    <p:sldId id="6662" r:id="rId41"/>
    <p:sldId id="6672" r:id="rId42"/>
    <p:sldId id="6673" r:id="rId43"/>
    <p:sldId id="6663" r:id="rId44"/>
    <p:sldId id="6664" r:id="rId45"/>
    <p:sldId id="6665" r:id="rId46"/>
    <p:sldId id="6666" r:id="rId47"/>
    <p:sldId id="6667" r:id="rId48"/>
    <p:sldId id="6668" r:id="rId49"/>
    <p:sldId id="6674" r:id="rId50"/>
    <p:sldId id="6839" r:id="rId51"/>
    <p:sldId id="408" r:id="rId52"/>
    <p:sldId id="409" r:id="rId53"/>
    <p:sldId id="410" r:id="rId54"/>
    <p:sldId id="411" r:id="rId55"/>
    <p:sldId id="6850" r:id="rId56"/>
    <p:sldId id="6169" r:id="rId57"/>
    <p:sldId id="6654" r:id="rId58"/>
    <p:sldId id="6656" r:id="rId59"/>
    <p:sldId id="6655" r:id="rId60"/>
    <p:sldId id="6657" r:id="rId61"/>
    <p:sldId id="6849" r:id="rId62"/>
    <p:sldId id="6845" r:id="rId63"/>
    <p:sldId id="6846" r:id="rId64"/>
    <p:sldId id="6847" r:id="rId65"/>
    <p:sldId id="6855" r:id="rId66"/>
    <p:sldId id="6856" r:id="rId6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000000"/>
    <a:srgbClr val="00B0F0"/>
    <a:srgbClr val="FF0000"/>
    <a:srgbClr val="D0ECCB"/>
    <a:srgbClr val="0096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279"/>
    <p:restoredTop sz="91529" autoAdjust="0"/>
  </p:normalViewPr>
  <p:slideViewPr>
    <p:cSldViewPr>
      <p:cViewPr varScale="1">
        <p:scale>
          <a:sx n="115" d="100"/>
          <a:sy n="115" d="100"/>
        </p:scale>
        <p:origin x="1296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6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slide" Target="slides/slide52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slide" Target="slides/slide53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Relationship Id="rId7" Type="http://schemas.openxmlformats.org/officeDocument/2006/relationships/slideMaster" Target="slideMasters/slideMaster7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12/2/22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52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4493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020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The operating voltage is 1.25V:</a:t>
            </a:r>
            <a:b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</a:b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- Lowered from 1.35V of the normal GDDR6, for bank parallel operation.</a:t>
            </a:r>
            <a:endParaRPr lang="en-US" b="0" dirty="0"/>
          </a:p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16Gb/s is reached at 1.25V in DL operation.</a:t>
            </a:r>
            <a:endParaRPr lang="en-US" b="0" dirty="0"/>
          </a:p>
          <a:p>
            <a:endParaRPr lang="en-US" b="0" dirty="0"/>
          </a:p>
          <a:p>
            <a:r>
              <a:rPr lang="en-US" b="0" dirty="0"/>
              <a:t>Flat-lid package for lower thermal resistance.</a:t>
            </a:r>
          </a:p>
          <a:p>
            <a:endParaRPr lang="en-US" b="0" dirty="0"/>
          </a:p>
          <a:p>
            <a:r>
              <a:rPr lang="en-US" b="0" dirty="0"/>
              <a:t>Tested in a prototype system with an FPGA (connected to host CPU via PCIe).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141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2710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2115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RecNMP</a:t>
            </a:r>
            <a:r>
              <a:rPr lang="en-US" dirty="0"/>
              <a:t>: https://</a:t>
            </a:r>
            <a:r>
              <a:rPr lang="en-US" dirty="0" err="1"/>
              <a:t>arxiv.org</a:t>
            </a:r>
            <a:r>
              <a:rPr lang="en-US" dirty="0"/>
              <a:t>/pdf/1912.12953.pdf</a:t>
            </a:r>
          </a:p>
          <a:p>
            <a:r>
              <a:rPr lang="en-US" dirty="0" err="1"/>
              <a:t>iMars</a:t>
            </a:r>
            <a:r>
              <a:rPr lang="en-US" dirty="0"/>
              <a:t>: https://</a:t>
            </a:r>
            <a:r>
              <a:rPr lang="en-US" dirty="0" err="1"/>
              <a:t>arxiv.org</a:t>
            </a:r>
            <a:r>
              <a:rPr lang="en-US" dirty="0"/>
              <a:t>/pdf/2202.09433.pdf</a:t>
            </a:r>
          </a:p>
          <a:p>
            <a:r>
              <a:rPr lang="en-US" dirty="0" err="1"/>
              <a:t>RecSSD</a:t>
            </a:r>
            <a:r>
              <a:rPr lang="en-US" dirty="0"/>
              <a:t>: https://</a:t>
            </a:r>
            <a:r>
              <a:rPr lang="en-US" dirty="0" err="1"/>
              <a:t>arxiv.org</a:t>
            </a:r>
            <a:r>
              <a:rPr lang="en-US" dirty="0"/>
              <a:t>/pdf/2102.00075.pdf</a:t>
            </a:r>
          </a:p>
          <a:p>
            <a:r>
              <a:rPr lang="en-US" dirty="0" err="1"/>
              <a:t>TensorDIMM</a:t>
            </a:r>
            <a:r>
              <a:rPr lang="en-US" dirty="0"/>
              <a:t>: https://</a:t>
            </a:r>
            <a:r>
              <a:rPr lang="en-US" dirty="0" err="1"/>
              <a:t>arxiv.org</a:t>
            </a:r>
            <a:r>
              <a:rPr lang="en-US" dirty="0"/>
              <a:t>/pdf/1908.03072.pdf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5483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Sparse embedding operations, represented by SLS operator, consist of s small sparse lookup into a large embedding table followed by the element-wise summation of the embedding entries.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97E8B-B37A-2D41-9C7C-7E8BFDE6903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297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RMC1 and RMC2 are two recommendation models.</a:t>
            </a:r>
          </a:p>
          <a:p>
            <a:r>
              <a:rPr lang="en-US" dirty="0"/>
              <a:t>SLS and FC are the operators used in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279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Blocking = No concurrent access from host.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1945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338675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393098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895133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7340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677505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596123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65313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723227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333969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6507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82971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4DFF4F-ED49-E545-9049-57D68EB3BF4A}"/>
              </a:ext>
            </a:extLst>
          </p:cNvPr>
          <p:cNvSpPr/>
          <p:nvPr userDrawn="1"/>
        </p:nvSpPr>
        <p:spPr>
          <a:xfrm>
            <a:off x="0" y="0"/>
            <a:ext cx="9144000" cy="4379053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351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311" y="2839453"/>
            <a:ext cx="6858000" cy="1539600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 baseline="0"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z="32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Click to edit Master subtitle style</a:t>
            </a:r>
            <a:endParaRPr lang="en-US" dirty="0"/>
          </a:p>
        </p:txBody>
      </p:sp>
      <p:pic>
        <p:nvPicPr>
          <p:cNvPr id="12" name="Picture 2" descr="http://www.euroc-project.eu/fileadmin/imgEuroc/eurocConsortiumLogos/ethLogo.png">
            <a:extLst>
              <a:ext uri="{FF2B5EF4-FFF2-40B4-BE49-F238E27FC236}">
                <a16:creationId xmlns:a16="http://schemas.microsoft.com/office/drawing/2014/main" id="{8CF7D528-60B9-7C4D-8128-F52BA3A7A4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6" y="6030665"/>
            <a:ext cx="2397512" cy="4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EC1F6D-190B-B448-B175-2B9886767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489" y="5887318"/>
            <a:ext cx="2640412" cy="607663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C2DCD12-E0A7-964E-8C01-30F57AE18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0667"/>
            <a:ext cx="9144000" cy="26193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latin typeface="Segoe UI Symbol" panose="020B0502040204020203" pitchFamily="34" charset="0"/>
                <a:ea typeface="Segoe UI Symbol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82155071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D2D3B90-BDF0-9E4D-963A-CE3F0519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Candara" panose="020E0502030303020204" pitchFamily="34" charset="0"/>
                <a:ea typeface="Geneva" panose="020B050303040404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EB6F8F-19D9-7A4A-967C-A1B0DB235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1pPr>
            <a:lvl2pPr marL="685766" indent="-228589">
              <a:buFont typeface="Cambria" panose="02040503050406030204" pitchFamily="18" charset="0"/>
              <a:buChar char="-"/>
              <a:defRPr sz="24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2pPr>
            <a:lvl3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3pPr>
            <a:lvl4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4pPr>
            <a:lvl5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B30CEA-A32F-0B4F-94FF-2F238104D6CE}"/>
              </a:ext>
            </a:extLst>
          </p:cNvPr>
          <p:cNvSpPr txBox="1">
            <a:spLocks/>
          </p:cNvSpPr>
          <p:nvPr userDrawn="1"/>
        </p:nvSpPr>
        <p:spPr>
          <a:xfrm>
            <a:off x="7977054" y="647648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z="20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 descr="safari.png">
            <a:extLst>
              <a:ext uri="{FF2B5EF4-FFF2-40B4-BE49-F238E27FC236}">
                <a16:creationId xmlns:a16="http://schemas.microsoft.com/office/drawing/2014/main" id="{DCA7EB8C-F307-874D-B152-028FC5CC7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525283"/>
            <a:ext cx="1080120" cy="312523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CD1133-1492-4A44-93C1-B89EF4FD41F6}"/>
              </a:ext>
            </a:extLst>
          </p:cNvPr>
          <p:cNvCxnSpPr>
            <a:cxnSpLocks/>
          </p:cNvCxnSpPr>
          <p:nvPr userDrawn="1"/>
        </p:nvCxnSpPr>
        <p:spPr>
          <a:xfrm>
            <a:off x="117027" y="831499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E97BD3-6BDD-8949-ACFE-8F75374CA53C}"/>
              </a:ext>
            </a:extLst>
          </p:cNvPr>
          <p:cNvCxnSpPr>
            <a:cxnSpLocks/>
          </p:cNvCxnSpPr>
          <p:nvPr userDrawn="1"/>
        </p:nvCxnSpPr>
        <p:spPr>
          <a:xfrm>
            <a:off x="117027" y="6482153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24118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690644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7366098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476312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7720918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963453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7214503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26547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9443902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4149626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9064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153721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66160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3873"/>
            <a:ext cx="8610600" cy="870527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83CA-0B62-DB46-9CBE-B5DC6D4673F1}" type="datetimeFigureOut">
              <a:rPr lang="en-US" smtClean="0"/>
              <a:t>12/2/22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D53D-D438-2342-97DF-4908BDD5F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74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7" r:id="rId1"/>
    <p:sldLayoutId id="2147485648" r:id="rId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0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50" r:id="rId1"/>
    <p:sldLayoutId id="2147485651" r:id="rId2"/>
    <p:sldLayoutId id="2147485652" r:id="rId3"/>
    <p:sldLayoutId id="2147485653" r:id="rId4"/>
    <p:sldLayoutId id="2147485654" r:id="rId5"/>
    <p:sldLayoutId id="2147485655" r:id="rId6"/>
    <p:sldLayoutId id="2147485656" r:id="rId7"/>
    <p:sldLayoutId id="2147485657" r:id="rId8"/>
    <p:sldLayoutId id="2147485658" r:id="rId9"/>
    <p:sldLayoutId id="2147485659" r:id="rId10"/>
    <p:sldLayoutId id="2147485660" r:id="rId11"/>
    <p:sldLayoutId id="214748566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12/2/22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doi.org/10.1109/MM.2021.3097700" TargetMode="External"/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5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5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8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4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45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4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7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6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doi.org/10.1109/MM.2021.3097700" TargetMode="External"/><Relationship Id="rId1" Type="http://schemas.openxmlformats.org/officeDocument/2006/relationships/slideLayout" Target="../slideLayouts/slideLayout5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blocksandfiles.com/2021/10/06/neurobladers-build-a-processing-in-memory-analytics-chip-and-server/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uroblade.com/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uroblade.com/" TargetMode="External"/><Relationship Id="rId2" Type="http://schemas.openxmlformats.org/officeDocument/2006/relationships/image" Target="../media/image66.tiff"/><Relationship Id="rId1" Type="http://schemas.openxmlformats.org/officeDocument/2006/relationships/slideLayout" Target="../slideLayouts/slideLayout5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https://doi.org/10.1109/ISSCC42614.2022.9731694" TargetMode="External"/><Relationship Id="rId1" Type="http://schemas.openxmlformats.org/officeDocument/2006/relationships/slideLayout" Target="../slideLayouts/slideLayout5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70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hyperlink" Target="https://youtu.be/2FMQg786GKs" TargetMode="External"/><Relationship Id="rId1" Type="http://schemas.openxmlformats.org/officeDocument/2006/relationships/slideLayout" Target="../slideLayouts/slideLayout1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samsung.com/global/samsung-brings-in-memory-processing-power-to-wider-range-of-application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22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/>
              <a:t>Samsung </a:t>
            </a:r>
            <a:r>
              <a:rPr lang="en-US" sz="4000" dirty="0" err="1"/>
              <a:t>AxDIMM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7110"/>
          </a:xfrm>
        </p:spPr>
        <p:txBody>
          <a:bodyPr anchor="ctr"/>
          <a:lstStyle/>
          <a:p>
            <a:r>
              <a:rPr lang="en-US" sz="3800" dirty="0"/>
              <a:t>Samsung </a:t>
            </a:r>
            <a:r>
              <a:rPr lang="en-US" sz="3800" dirty="0" err="1"/>
              <a:t>AxDIMM</a:t>
            </a:r>
            <a:r>
              <a:rPr lang="en-US" sz="3800" dirty="0"/>
              <a:t>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DIMM-based PIM</a:t>
            </a:r>
          </a:p>
          <a:p>
            <a:pPr lvl="1"/>
            <a:r>
              <a:rPr lang="en-US" dirty="0"/>
              <a:t>DLRM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CF7A9E-E0FB-2940-A668-77B550C71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5" b="1"/>
          <a:stretch/>
        </p:blipFill>
        <p:spPr>
          <a:xfrm>
            <a:off x="5491978" y="4939215"/>
            <a:ext cx="3494859" cy="146158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F2116CC-AE4C-C245-A91B-56DA9C2A5AB9}"/>
              </a:ext>
            </a:extLst>
          </p:cNvPr>
          <p:cNvGrpSpPr>
            <a:grpSpLocks noChangeAspect="1"/>
          </p:cNvGrpSpPr>
          <p:nvPr/>
        </p:nvGrpSpPr>
        <p:grpSpPr>
          <a:xfrm>
            <a:off x="5865291" y="1022909"/>
            <a:ext cx="3002279" cy="1644091"/>
            <a:chOff x="100000" y="862740"/>
            <a:chExt cx="4069270" cy="222839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7B2DD5-1935-F548-A387-1349A6487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0" y="1159634"/>
              <a:ext cx="4069270" cy="193149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6A3B20-5E20-0D44-BD6B-9DE9B313FE24}"/>
                </a:ext>
              </a:extLst>
            </p:cNvPr>
            <p:cNvSpPr/>
            <p:nvPr/>
          </p:nvSpPr>
          <p:spPr>
            <a:xfrm>
              <a:off x="929107" y="862740"/>
              <a:ext cx="1776448" cy="369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Baseline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297CFD-59DD-384E-97E3-7AE7BC6C5C34}"/>
              </a:ext>
            </a:extLst>
          </p:cNvPr>
          <p:cNvGrpSpPr>
            <a:grpSpLocks noChangeAspect="1"/>
          </p:cNvGrpSpPr>
          <p:nvPr/>
        </p:nvGrpSpPr>
        <p:grpSpPr>
          <a:xfrm>
            <a:off x="5883828" y="2895600"/>
            <a:ext cx="3107772" cy="1775735"/>
            <a:chOff x="4744267" y="634328"/>
            <a:chExt cx="4299733" cy="245680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EF9F513-FA4B-E949-99EC-7CFF34E58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75" b="2189"/>
            <a:stretch/>
          </p:blipFill>
          <p:spPr>
            <a:xfrm>
              <a:off x="4744267" y="1159634"/>
              <a:ext cx="4299733" cy="193149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036909C-2052-0A45-A3A2-4C2930C8654C}"/>
                </a:ext>
              </a:extLst>
            </p:cNvPr>
            <p:cNvSpPr/>
            <p:nvPr/>
          </p:nvSpPr>
          <p:spPr>
            <a:xfrm>
              <a:off x="5564945" y="634328"/>
              <a:ext cx="19046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AxDIMM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FED770-D7DA-4148-A854-219B6EAC3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22" y="1983156"/>
            <a:ext cx="4426237" cy="445443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450CF6-3385-024A-B2B2-719A2C17BE5E}"/>
              </a:ext>
            </a:extLst>
          </p:cNvPr>
          <p:cNvSpPr txBox="1"/>
          <p:nvPr/>
        </p:nvSpPr>
        <p:spPr>
          <a:xfrm>
            <a:off x="304800" y="6528003"/>
            <a:ext cx="796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 "Near-Memory Processing in Action: Accelerating Personalized Recommendation with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AxDIMM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", IEEE Micro (2021)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704187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7110"/>
          </a:xfrm>
        </p:spPr>
        <p:txBody>
          <a:bodyPr anchor="ctr"/>
          <a:lstStyle/>
          <a:p>
            <a:r>
              <a:rPr lang="en-US" sz="3800" dirty="0"/>
              <a:t>General-Purpose Near-Rank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Memory Channel Network (MCN) DIMMs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450CF6-3385-024A-B2B2-719A2C17BE5E}"/>
              </a:ext>
            </a:extLst>
          </p:cNvPr>
          <p:cNvSpPr txBox="1"/>
          <p:nvPr/>
        </p:nvSpPr>
        <p:spPr>
          <a:xfrm>
            <a:off x="304800" y="6528003"/>
            <a:ext cx="796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100" dirty="0" err="1">
                <a:solidFill>
                  <a:srgbClr val="000000"/>
                </a:solidFill>
              </a:rPr>
              <a:t>Alian</a:t>
            </a:r>
            <a:r>
              <a:rPr lang="en-US" sz="1100" dirty="0">
                <a:solidFill>
                  <a:srgbClr val="000000"/>
                </a:solidFill>
              </a:rPr>
              <a:t> et al., Application-Transparent Near-Memory Processing Architecture with Memory Channel Network, MICRO 2018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0A7F0C-C7AB-764D-AB81-3E69A6CD8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38" y="2837205"/>
            <a:ext cx="8864125" cy="205740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BF4DB171-14DF-ED4E-961F-6C4362971530}"/>
              </a:ext>
            </a:extLst>
          </p:cNvPr>
          <p:cNvSpPr/>
          <p:nvPr/>
        </p:nvSpPr>
        <p:spPr bwMode="auto">
          <a:xfrm>
            <a:off x="3344174" y="3761669"/>
            <a:ext cx="1408981" cy="836762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4484DC8-4451-1F4C-892E-99914A542ED4}"/>
              </a:ext>
            </a:extLst>
          </p:cNvPr>
          <p:cNvSpPr/>
          <p:nvPr/>
        </p:nvSpPr>
        <p:spPr bwMode="auto">
          <a:xfrm>
            <a:off x="1227827" y="3104072"/>
            <a:ext cx="1791418" cy="733246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8C3AFD-6373-1B49-AED3-0819EA1D8C72}"/>
              </a:ext>
            </a:extLst>
          </p:cNvPr>
          <p:cNvSpPr txBox="1"/>
          <p:nvPr/>
        </p:nvSpPr>
        <p:spPr>
          <a:xfrm>
            <a:off x="3824280" y="5410200"/>
            <a:ext cx="1281120" cy="246221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r>
              <a:rPr lang="en-US" sz="1600" dirty="0"/>
              <a:t>MCM DIMM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89989F1-25B4-B846-994B-BB981AE68D03}"/>
              </a:ext>
            </a:extLst>
          </p:cNvPr>
          <p:cNvCxnSpPr>
            <a:cxnSpLocks/>
            <a:stCxn id="7" idx="0"/>
            <a:endCxn id="6" idx="2"/>
          </p:cNvCxnSpPr>
          <p:nvPr/>
        </p:nvCxnSpPr>
        <p:spPr bwMode="auto">
          <a:xfrm flipH="1" flipV="1">
            <a:off x="4048665" y="4598431"/>
            <a:ext cx="416175" cy="811769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1465794-496B-9448-99A3-2E15D22B98C4}"/>
              </a:ext>
            </a:extLst>
          </p:cNvPr>
          <p:cNvSpPr txBox="1"/>
          <p:nvPr/>
        </p:nvSpPr>
        <p:spPr>
          <a:xfrm>
            <a:off x="341725" y="2133600"/>
            <a:ext cx="4382675" cy="246221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r>
              <a:rPr lang="en-US" sz="1600" dirty="0"/>
              <a:t>Quad-core 2.45 GHz ARM A57 with 2 MB LLC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56D9F0C-6D1E-7649-BF68-C93E927E9710}"/>
              </a:ext>
            </a:extLst>
          </p:cNvPr>
          <p:cNvCxnSpPr>
            <a:cxnSpLocks/>
            <a:stCxn id="17" idx="2"/>
            <a:endCxn id="9" idx="0"/>
          </p:cNvCxnSpPr>
          <p:nvPr/>
        </p:nvCxnSpPr>
        <p:spPr bwMode="auto">
          <a:xfrm flipH="1">
            <a:off x="2123536" y="2379821"/>
            <a:ext cx="409527" cy="724251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6E3869C-9851-B249-8B9E-5A56C7C82348}"/>
              </a:ext>
            </a:extLst>
          </p:cNvPr>
          <p:cNvSpPr txBox="1"/>
          <p:nvPr/>
        </p:nvSpPr>
        <p:spPr>
          <a:xfrm>
            <a:off x="609600" y="5163979"/>
            <a:ext cx="1993944" cy="246221"/>
          </a:xfrm>
          <a:prstGeom prst="rect">
            <a:avLst/>
          </a:prstGeom>
          <a:noFill/>
        </p:spPr>
        <p:txBody>
          <a:bodyPr wrap="none" tIns="0" bIns="0" rtlCol="0">
            <a:spAutoFit/>
          </a:bodyPr>
          <a:lstStyle/>
          <a:p>
            <a:r>
              <a:rPr lang="en-US" sz="1600" dirty="0"/>
              <a:t>96 KB SRAM Buffer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BFA8E1F-7792-134C-84B4-BADBA9F1BF67}"/>
              </a:ext>
            </a:extLst>
          </p:cNvPr>
          <p:cNvSpPr/>
          <p:nvPr/>
        </p:nvSpPr>
        <p:spPr bwMode="auto">
          <a:xfrm>
            <a:off x="1268082" y="3983965"/>
            <a:ext cx="664235" cy="414068"/>
          </a:xfrm>
          <a:prstGeom prst="roundRect">
            <a:avLst/>
          </a:prstGeom>
          <a:noFill/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B903114-C760-C14A-809E-14271071B6CA}"/>
              </a:ext>
            </a:extLst>
          </p:cNvPr>
          <p:cNvCxnSpPr>
            <a:cxnSpLocks/>
            <a:stCxn id="21" idx="0"/>
            <a:endCxn id="22" idx="2"/>
          </p:cNvCxnSpPr>
          <p:nvPr/>
        </p:nvCxnSpPr>
        <p:spPr bwMode="auto">
          <a:xfrm flipH="1" flipV="1">
            <a:off x="1600200" y="4398033"/>
            <a:ext cx="6372" cy="765946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4E5C380D-BDEE-1B4C-BF19-004CED6FEF64}"/>
              </a:ext>
            </a:extLst>
          </p:cNvPr>
          <p:cNvSpPr/>
          <p:nvPr/>
        </p:nvSpPr>
        <p:spPr bwMode="auto">
          <a:xfrm>
            <a:off x="2143255" y="3989714"/>
            <a:ext cx="815605" cy="831013"/>
          </a:xfrm>
          <a:prstGeom prst="roundRect">
            <a:avLst/>
          </a:prstGeom>
          <a:noFill/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1174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7" grpId="0"/>
      <p:bldP spid="17" grpId="0"/>
      <p:bldP spid="21" grpId="0"/>
      <p:bldP spid="22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B4C0-16B6-7042-9260-A2C139D6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14400"/>
          </a:xfrm>
        </p:spPr>
        <p:txBody>
          <a:bodyPr/>
          <a:lstStyle/>
          <a:p>
            <a:r>
              <a:rPr lang="en-US" sz="3800" dirty="0" err="1"/>
              <a:t>PnM</a:t>
            </a:r>
            <a:r>
              <a:rPr lang="en-US" sz="3800" dirty="0"/>
              <a:t> with </a:t>
            </a:r>
            <a:r>
              <a:rPr lang="en-US" sz="3800" dirty="0" err="1"/>
              <a:t>AxDIMM</a:t>
            </a:r>
            <a:r>
              <a:rPr lang="en-US" sz="3800" dirty="0"/>
              <a:t> (IEEE Micro 2021)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826426" y="6477000"/>
            <a:ext cx="34911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https://doi.org/10.1109/MM.2021.3097700</a:t>
            </a:r>
            <a:endParaRPr lang="en-US" sz="1400" dirty="0">
              <a:solidFill>
                <a:srgbClr val="0432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03CF7A-47DA-3845-9740-13E4DDA0B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2131158"/>
            <a:ext cx="8864600" cy="289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72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Recommendation Systems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02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Candidate recommendations are </a:t>
            </a:r>
            <a:r>
              <a:rPr lang="en-US" dirty="0">
                <a:solidFill>
                  <a:schemeClr val="accent1"/>
                </a:solidFill>
              </a:rPr>
              <a:t>retrieved</a:t>
            </a:r>
            <a:r>
              <a:rPr lang="en-US" dirty="0"/>
              <a:t> and then </a:t>
            </a:r>
            <a:r>
              <a:rPr lang="en-US" dirty="0">
                <a:solidFill>
                  <a:srgbClr val="0070C0"/>
                </a:solidFill>
              </a:rPr>
              <a:t>ranked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D0B177B-2CDD-814B-9E0F-0915049768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EFE2CF-7C87-0C49-99AB-909650728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3873"/>
            <a:ext cx="8610600" cy="870527"/>
          </a:xfrm>
        </p:spPr>
        <p:txBody>
          <a:bodyPr>
            <a:noAutofit/>
          </a:bodyPr>
          <a:lstStyle/>
          <a:p>
            <a:r>
              <a:rPr lang="en-US" dirty="0"/>
              <a:t>Recommendation Systems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D31E23-D4FA-5B48-A9EB-5B161D036D3E}"/>
              </a:ext>
            </a:extLst>
          </p:cNvPr>
          <p:cNvSpPr/>
          <p:nvPr/>
        </p:nvSpPr>
        <p:spPr>
          <a:xfrm>
            <a:off x="2819400" y="6000627"/>
            <a:ext cx="24722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Naumov</a:t>
            </a: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al., Deep Learning Recommendation Model for Personalization and Recommendation Systems, arXiv:1906.00091, 2019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B6FE31-6C4B-E94F-883E-7DDAA2354D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600200"/>
            <a:ext cx="3333750" cy="2133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B0A45D8-369F-C74E-AA85-6E119CE08E8C}"/>
              </a:ext>
            </a:extLst>
          </p:cNvPr>
          <p:cNvSpPr/>
          <p:nvPr/>
        </p:nvSpPr>
        <p:spPr>
          <a:xfrm>
            <a:off x="376238" y="3806378"/>
            <a:ext cx="33337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Covington et al., Deep Neural Networks for YouTube Recommendations, </a:t>
            </a:r>
            <a:r>
              <a:rPr lang="en-US" sz="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RecSys</a:t>
            </a: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D99C38-599D-7C4A-9FA4-235296B5E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1447799"/>
            <a:ext cx="3462820" cy="303616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31AB66A-5662-044A-B9D0-F8EAA3B5A8BB}"/>
              </a:ext>
            </a:extLst>
          </p:cNvPr>
          <p:cNvSpPr/>
          <p:nvPr/>
        </p:nvSpPr>
        <p:spPr>
          <a:xfrm>
            <a:off x="5486400" y="4462046"/>
            <a:ext cx="30110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 et al., </a:t>
            </a:r>
            <a:r>
              <a:rPr lang="en-US" sz="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iMARS</a:t>
            </a:r>
            <a:r>
              <a:rPr lang="en-US" sz="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An In-Memory-Computing Architecture for Recommendation Systems, arXiv:2202.09433, 2022</a:t>
            </a:r>
            <a:endParaRPr kumimoji="0" lang="en-US" sz="80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90FD171-8318-2D4B-AAB7-503936EE66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0" y="4114800"/>
            <a:ext cx="2301819" cy="1885828"/>
          </a:xfrm>
          <a:prstGeom prst="rect">
            <a:avLst/>
          </a:prstGeom>
        </p:spPr>
      </p:pic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F4B6D951-19ED-E64E-BFDF-49E58264062E}"/>
              </a:ext>
            </a:extLst>
          </p:cNvPr>
          <p:cNvSpPr/>
          <p:nvPr/>
        </p:nvSpPr>
        <p:spPr bwMode="auto">
          <a:xfrm>
            <a:off x="8009584" y="1816991"/>
            <a:ext cx="496468" cy="360601"/>
          </a:xfrm>
          <a:prstGeom prst="roundRect">
            <a:avLst/>
          </a:prstGeom>
          <a:solidFill>
            <a:schemeClr val="accent1">
              <a:alpha val="25098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6A8CE506-8E9C-DE4F-924C-2FFD43B738B3}"/>
              </a:ext>
            </a:extLst>
          </p:cNvPr>
          <p:cNvSpPr/>
          <p:nvPr/>
        </p:nvSpPr>
        <p:spPr bwMode="auto">
          <a:xfrm>
            <a:off x="1998482" y="2521670"/>
            <a:ext cx="395926" cy="183823"/>
          </a:xfrm>
          <a:prstGeom prst="roundRect">
            <a:avLst/>
          </a:prstGeom>
          <a:solidFill>
            <a:schemeClr val="accent1">
              <a:alpha val="25098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259F9E88-2B78-A149-A793-FD98D885847C}"/>
              </a:ext>
            </a:extLst>
          </p:cNvPr>
          <p:cNvSpPr/>
          <p:nvPr/>
        </p:nvSpPr>
        <p:spPr bwMode="auto">
          <a:xfrm>
            <a:off x="2923881" y="2521669"/>
            <a:ext cx="318940" cy="183823"/>
          </a:xfrm>
          <a:prstGeom prst="roundRect">
            <a:avLst/>
          </a:prstGeom>
          <a:solidFill>
            <a:srgbClr val="00B0F0">
              <a:alpha val="25098"/>
            </a:srgb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502F7F1-8468-8141-8F2A-542E9B53D216}"/>
              </a:ext>
            </a:extLst>
          </p:cNvPr>
          <p:cNvSpPr/>
          <p:nvPr/>
        </p:nvSpPr>
        <p:spPr bwMode="auto">
          <a:xfrm>
            <a:off x="8002495" y="2330898"/>
            <a:ext cx="496468" cy="360601"/>
          </a:xfrm>
          <a:prstGeom prst="roundRect">
            <a:avLst/>
          </a:prstGeom>
          <a:solidFill>
            <a:srgbClr val="00B0F0">
              <a:alpha val="25098"/>
            </a:srgb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2476E1B-174F-564E-909B-5577356EF38D}"/>
              </a:ext>
            </a:extLst>
          </p:cNvPr>
          <p:cNvSpPr/>
          <p:nvPr/>
        </p:nvSpPr>
        <p:spPr bwMode="auto">
          <a:xfrm>
            <a:off x="7946084" y="3283841"/>
            <a:ext cx="496468" cy="360601"/>
          </a:xfrm>
          <a:prstGeom prst="roundRect">
            <a:avLst/>
          </a:prstGeom>
          <a:solidFill>
            <a:schemeClr val="accent1">
              <a:alpha val="25098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87E1DD93-73A4-6649-B0B2-72CF827D6521}"/>
              </a:ext>
            </a:extLst>
          </p:cNvPr>
          <p:cNvSpPr/>
          <p:nvPr/>
        </p:nvSpPr>
        <p:spPr bwMode="auto">
          <a:xfrm>
            <a:off x="7945345" y="3708400"/>
            <a:ext cx="496468" cy="360601"/>
          </a:xfrm>
          <a:prstGeom prst="roundRect">
            <a:avLst/>
          </a:prstGeom>
          <a:solidFill>
            <a:srgbClr val="00B0F0">
              <a:alpha val="25098"/>
            </a:srgbClr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0709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8" grpId="0" animBg="1"/>
      <p:bldP spid="19" grpId="0" animBg="1"/>
      <p:bldP spid="21" grpId="0" animBg="1"/>
      <p:bldP spid="22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Personalized recommendation</a:t>
            </a:r>
            <a:r>
              <a:rPr lang="en-US" dirty="0">
                <a:solidFill>
                  <a:schemeClr val="accent4"/>
                </a:solidFill>
              </a:rPr>
              <a:t>: </a:t>
            </a:r>
            <a:r>
              <a:rPr lang="en-US" dirty="0"/>
              <a:t>recommend content to users, e.g., Facebook’s DLRM recommendation system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638556-7A2F-8F4C-9942-396287C03E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493"/>
          <a:stretch/>
        </p:blipFill>
        <p:spPr>
          <a:xfrm>
            <a:off x="0" y="1782792"/>
            <a:ext cx="9144000" cy="367820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99EA657-E1DD-0147-90E3-DA82819B09D6}"/>
              </a:ext>
            </a:extLst>
          </p:cNvPr>
          <p:cNvGrpSpPr/>
          <p:nvPr/>
        </p:nvGrpSpPr>
        <p:grpSpPr>
          <a:xfrm>
            <a:off x="345057" y="2812211"/>
            <a:ext cx="1857554" cy="2648789"/>
            <a:chOff x="345057" y="2812211"/>
            <a:chExt cx="1857554" cy="264878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71FFE06-5733-8744-A7B1-B2A7C1167F63}"/>
                </a:ext>
              </a:extLst>
            </p:cNvPr>
            <p:cNvSpPr/>
            <p:nvPr/>
          </p:nvSpPr>
          <p:spPr>
            <a:xfrm>
              <a:off x="500332" y="4589252"/>
              <a:ext cx="1558506" cy="511835"/>
            </a:xfrm>
            <a:prstGeom prst="ellipse">
              <a:avLst/>
            </a:prstGeom>
            <a:solidFill>
              <a:srgbClr val="FF595E">
                <a:alpha val="20000"/>
              </a:srgb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6D89C04-2E9F-2C4C-B64E-9881FB7C3276}"/>
                </a:ext>
              </a:extLst>
            </p:cNvPr>
            <p:cNvSpPr/>
            <p:nvPr/>
          </p:nvSpPr>
          <p:spPr>
            <a:xfrm>
              <a:off x="345057" y="2812211"/>
              <a:ext cx="1857554" cy="2648789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7DF7771-C948-2541-A001-4969A553F9A6}"/>
              </a:ext>
            </a:extLst>
          </p:cNvPr>
          <p:cNvSpPr/>
          <p:nvPr/>
        </p:nvSpPr>
        <p:spPr>
          <a:xfrm>
            <a:off x="638355" y="5649014"/>
            <a:ext cx="8022562" cy="7517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Dense features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: continuous inputs in vectors and matrices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are processed by typical DNN layers (e.g., fully connected layers)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D0B177B-2CDD-814B-9E0F-0915049768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8EFE2CF-7C87-0C49-99AB-909650728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43873"/>
            <a:ext cx="8610600" cy="870527"/>
          </a:xfrm>
        </p:spPr>
        <p:txBody>
          <a:bodyPr>
            <a:noAutofit/>
          </a:bodyPr>
          <a:lstStyle/>
          <a:p>
            <a:r>
              <a:rPr lang="en-US" dirty="0"/>
              <a:t>Overview of Recommendation Models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D31E23-D4FA-5B48-A9EB-5B161D036D3E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</p:spTree>
    <p:extLst>
      <p:ext uri="{BB962C8B-B14F-4D97-AF65-F5344CB8AC3E}">
        <p14:creationId xmlns:p14="http://schemas.microsoft.com/office/powerpoint/2010/main" val="3670775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26B71-C1E5-CA4D-8E10-C3C50D076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Overview of Recommendation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Personalized recommendation</a:t>
            </a:r>
            <a:r>
              <a:rPr lang="en-US" dirty="0">
                <a:solidFill>
                  <a:schemeClr val="accent4"/>
                </a:solidFill>
              </a:rPr>
              <a:t>: </a:t>
            </a:r>
            <a:r>
              <a:rPr lang="en-US" dirty="0"/>
              <a:t>recommend content to users, e.g., Facebook’s DLRM recommendation system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638556-7A2F-8F4C-9942-396287C03E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01"/>
          <a:stretch/>
        </p:blipFill>
        <p:spPr>
          <a:xfrm>
            <a:off x="0" y="1811546"/>
            <a:ext cx="9144000" cy="3649453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546A126-7249-B74E-BA88-620F0E6A9495}"/>
              </a:ext>
            </a:extLst>
          </p:cNvPr>
          <p:cNvGrpSpPr/>
          <p:nvPr/>
        </p:nvGrpSpPr>
        <p:grpSpPr>
          <a:xfrm>
            <a:off x="2191265" y="3276329"/>
            <a:ext cx="5003321" cy="1796003"/>
            <a:chOff x="2191265" y="3276329"/>
            <a:chExt cx="5003321" cy="1796003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B658325-7C8D-2849-A192-E40915034097}"/>
                </a:ext>
              </a:extLst>
            </p:cNvPr>
            <p:cNvSpPr/>
            <p:nvPr/>
          </p:nvSpPr>
          <p:spPr>
            <a:xfrm>
              <a:off x="2294626" y="4560497"/>
              <a:ext cx="1558506" cy="511835"/>
            </a:xfrm>
            <a:prstGeom prst="ellipse">
              <a:avLst/>
            </a:prstGeom>
            <a:solidFill>
              <a:srgbClr val="00B0F0">
                <a:alpha val="20000"/>
              </a:srgbClr>
            </a:solidFill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64A46AC-8CEE-3340-8521-8190E35EE950}"/>
                </a:ext>
              </a:extLst>
            </p:cNvPr>
            <p:cNvSpPr/>
            <p:nvPr/>
          </p:nvSpPr>
          <p:spPr>
            <a:xfrm>
              <a:off x="5500777" y="4560497"/>
              <a:ext cx="1558506" cy="511835"/>
            </a:xfrm>
            <a:prstGeom prst="ellipse">
              <a:avLst/>
            </a:prstGeom>
            <a:solidFill>
              <a:srgbClr val="00B0F0">
                <a:alpha val="20000"/>
              </a:srgbClr>
            </a:solidFill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4A8D407-C9E8-0943-BE61-37539FB95586}"/>
                </a:ext>
              </a:extLst>
            </p:cNvPr>
            <p:cNvSpPr/>
            <p:nvPr/>
          </p:nvSpPr>
          <p:spPr>
            <a:xfrm>
              <a:off x="2191265" y="3276329"/>
              <a:ext cx="5003321" cy="1207698"/>
            </a:xfrm>
            <a:prstGeom prst="rect">
              <a:avLst/>
            </a:prstGeom>
            <a:noFill/>
            <a:ln w="19050">
              <a:solidFill>
                <a:srgbClr val="0432F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EB0E9C0-C533-564B-94B3-2B9E3D1D2F74}"/>
              </a:ext>
            </a:extLst>
          </p:cNvPr>
          <p:cNvSpPr/>
          <p:nvPr/>
        </p:nvSpPr>
        <p:spPr>
          <a:xfrm>
            <a:off x="638355" y="5638800"/>
            <a:ext cx="8022562" cy="76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ea typeface="+mn-ea"/>
                <a:cs typeface="+mn-cs"/>
              </a:rPr>
              <a:t>Sparse features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: for categorical inputs;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processed by indexing large embedding tables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864161CC-79D1-8745-9C30-7AD05F3D1D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D5C61E-246E-1240-B6FB-03410F6EB5DA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</p:spTree>
    <p:extLst>
      <p:ext uri="{BB962C8B-B14F-4D97-AF65-F5344CB8AC3E}">
        <p14:creationId xmlns:p14="http://schemas.microsoft.com/office/powerpoint/2010/main" val="81646291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26B71-C1E5-CA4D-8E10-C3C50D076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Overview of Recommendation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03562-1105-B143-B344-596F90B4E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>
                <a:solidFill>
                  <a:srgbClr val="0432FF"/>
                </a:solidFill>
              </a:rPr>
              <a:t>Personalized recommendation</a:t>
            </a:r>
            <a:r>
              <a:rPr lang="en-US" dirty="0">
                <a:solidFill>
                  <a:schemeClr val="accent4"/>
                </a:solidFill>
              </a:rPr>
              <a:t>: </a:t>
            </a:r>
            <a:r>
              <a:rPr lang="en-US" dirty="0"/>
              <a:t>recommend content to users, e.g., Facebook’s DLRM recommendation system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638556-7A2F-8F4C-9942-396287C03E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201"/>
          <a:stretch/>
        </p:blipFill>
        <p:spPr>
          <a:xfrm>
            <a:off x="0" y="1811546"/>
            <a:ext cx="9144000" cy="364945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7A01C519-806E-664F-BE8C-5D1F562C8D46}"/>
              </a:ext>
            </a:extLst>
          </p:cNvPr>
          <p:cNvGrpSpPr/>
          <p:nvPr/>
        </p:nvGrpSpPr>
        <p:grpSpPr>
          <a:xfrm>
            <a:off x="2242868" y="3364302"/>
            <a:ext cx="4891177" cy="536513"/>
            <a:chOff x="2242868" y="3364302"/>
            <a:chExt cx="4891177" cy="536513"/>
          </a:xfrm>
          <a:solidFill>
            <a:srgbClr val="00B0F0">
              <a:alpha val="29804"/>
            </a:srgbClr>
          </a:solidFill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C8B3487-11B8-6247-812A-CE6E8F676A9E}"/>
                </a:ext>
              </a:extLst>
            </p:cNvPr>
            <p:cNvSpPr/>
            <p:nvPr/>
          </p:nvSpPr>
          <p:spPr>
            <a:xfrm>
              <a:off x="2242868" y="3364302"/>
              <a:ext cx="1696528" cy="536513"/>
            </a:xfrm>
            <a:prstGeom prst="rect">
              <a:avLst/>
            </a:prstGeom>
            <a:grpFill/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6E73C0F-2D45-1942-9175-419B30FD63D1}"/>
                </a:ext>
              </a:extLst>
            </p:cNvPr>
            <p:cNvSpPr/>
            <p:nvPr/>
          </p:nvSpPr>
          <p:spPr>
            <a:xfrm>
              <a:off x="5437517" y="3371728"/>
              <a:ext cx="1696528" cy="529087"/>
            </a:xfrm>
            <a:prstGeom prst="rect">
              <a:avLst/>
            </a:prstGeom>
            <a:grpFill/>
            <a:ln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AB63184-DDAE-FD4C-994A-5AFCBAC34877}"/>
              </a:ext>
            </a:extLst>
          </p:cNvPr>
          <p:cNvSpPr/>
          <p:nvPr/>
        </p:nvSpPr>
        <p:spPr>
          <a:xfrm>
            <a:off x="228600" y="5029199"/>
            <a:ext cx="8610600" cy="13071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Embedding tables are organized as a set of potentially millions of vectors: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lookup and pooling operations represent sparse features learned during training and generally exhibit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ea typeface="+mn-ea"/>
                <a:cs typeface="+mn-cs"/>
              </a:rPr>
              <a:t>Gather-Reduce pattern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,</a:t>
            </a:r>
            <a:r>
              <a:rPr kumimoji="0" lang="en-US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via Caffe2’s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SparseLengths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 (SLS) operators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50C9D361-6311-0941-B97A-367A629227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A45D48-602B-F24B-BEB2-127BA812387B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</p:spTree>
    <p:extLst>
      <p:ext uri="{BB962C8B-B14F-4D97-AF65-F5344CB8AC3E}">
        <p14:creationId xmlns:p14="http://schemas.microsoft.com/office/powerpoint/2010/main" val="28392853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78390-40B4-384A-B42F-16F2B4CF6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DLRM Performance Characterization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0520198-9508-E64C-95A4-15313EE04E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970" t="11641" b="1760"/>
          <a:stretch/>
        </p:blipFill>
        <p:spPr>
          <a:xfrm>
            <a:off x="169011" y="1659789"/>
            <a:ext cx="2486622" cy="2691440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3BDAAA-0247-4D4E-9976-90A97F645A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816" y="1595960"/>
            <a:ext cx="3016316" cy="24184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829F0A-4A56-2548-AA8E-090EDBB66C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215" y="1734551"/>
            <a:ext cx="3192785" cy="194703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FFC519B-F1CC-5545-BD58-33DD81899E51}"/>
              </a:ext>
            </a:extLst>
          </p:cNvPr>
          <p:cNvSpPr txBox="1">
            <a:spLocks/>
          </p:cNvSpPr>
          <p:nvPr/>
        </p:nvSpPr>
        <p:spPr>
          <a:xfrm>
            <a:off x="169011" y="914400"/>
            <a:ext cx="8894602" cy="5315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mbria" panose="02040503050406030204" pitchFamily="18" charset="0"/>
              <a:buChar char="-"/>
              <a:defRPr sz="24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Garamond" panose="02020404030301010803" pitchFamily="18" charset="0"/>
                <a:ea typeface="+mn-ea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 eaLnBrk="0" latinLnBrk="0" hangingPunct="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sz="2400" dirty="0">
                <a:latin typeface="+mn-lt"/>
                <a:ea typeface="ＭＳ Ｐゴシック" charset="0"/>
              </a:rPr>
              <a:t>Identifying </a:t>
            </a:r>
            <a:r>
              <a:rPr lang="en-US" sz="2400" dirty="0">
                <a:solidFill>
                  <a:srgbClr val="C00000"/>
                </a:solidFill>
                <a:latin typeface="+mn-lt"/>
                <a:ea typeface="ＭＳ Ｐゴシック" charset="0"/>
              </a:rPr>
              <a:t>key performance bottlenecks</a:t>
            </a:r>
            <a:r>
              <a:rPr lang="en-US" sz="2400" dirty="0">
                <a:latin typeface="+mn-lt"/>
                <a:ea typeface="ＭＳ Ｐゴシック" charset="0"/>
              </a:rPr>
              <a:t> for the DLRM system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85CB2F1-E0F9-AC45-96B8-8969BA2CDDE3}"/>
              </a:ext>
            </a:extLst>
          </p:cNvPr>
          <p:cNvSpPr/>
          <p:nvPr/>
        </p:nvSpPr>
        <p:spPr>
          <a:xfrm>
            <a:off x="518123" y="4648200"/>
            <a:ext cx="4098189" cy="1438159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SparseLengths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(SLS) operators: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Low FP intensity</a:t>
            </a:r>
          </a:p>
          <a:p>
            <a:pPr marL="285750" marR="0" lvl="0" indent="-28575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600" dirty="0">
                <a:solidFill>
                  <a:schemeClr val="tx1"/>
                </a:solidFill>
              </a:rPr>
              <a:t>Larger batch size: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742950" lvl="1" indent="-285750" defTabSz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Higher memory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footprint</a:t>
            </a:r>
            <a:endParaRPr lang="en-US" sz="1600" dirty="0">
              <a:solidFill>
                <a:srgbClr val="7030A0"/>
              </a:solidFill>
            </a:endParaRPr>
          </a:p>
          <a:p>
            <a:pPr marL="742950" lvl="1" indent="-285750" defTabSz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rPr>
              <a:t>Higher memory intensity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B7CDCE-587B-D244-9B8E-063032F05B3E}"/>
              </a:ext>
            </a:extLst>
          </p:cNvPr>
          <p:cNvSpPr/>
          <p:nvPr/>
        </p:nvSpPr>
        <p:spPr>
          <a:xfrm>
            <a:off x="3064741" y="3046960"/>
            <a:ext cx="598797" cy="634624"/>
          </a:xfrm>
          <a:prstGeom prst="ellipse">
            <a:avLst/>
          </a:prstGeom>
          <a:solidFill>
            <a:srgbClr val="FF595E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4FEE2AA-E699-0943-95D7-8BEFC3522B83}"/>
              </a:ext>
            </a:extLst>
          </p:cNvPr>
          <p:cNvSpPr/>
          <p:nvPr/>
        </p:nvSpPr>
        <p:spPr>
          <a:xfrm>
            <a:off x="4876800" y="4648200"/>
            <a:ext cx="3962400" cy="1438160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The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+mn-cs"/>
              </a:rPr>
              <a:t>memory bandwidth can easily be saturated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by embedding operations especially as both the batch size and the number of threads increase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84B622A-497B-A140-9A55-775D90D1F90F}"/>
              </a:ext>
            </a:extLst>
          </p:cNvPr>
          <p:cNvCxnSpPr/>
          <p:nvPr/>
        </p:nvCxnSpPr>
        <p:spPr>
          <a:xfrm flipV="1">
            <a:off x="7998031" y="2362200"/>
            <a:ext cx="0" cy="92941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E0DCD08D-8CB3-2442-BDC7-B09C61CE6D37}"/>
              </a:ext>
            </a:extLst>
          </p:cNvPr>
          <p:cNvSpPr/>
          <p:nvPr/>
        </p:nvSpPr>
        <p:spPr>
          <a:xfrm>
            <a:off x="838200" y="2590799"/>
            <a:ext cx="762000" cy="1423599"/>
          </a:xfrm>
          <a:prstGeom prst="ellipse">
            <a:avLst/>
          </a:prstGeom>
          <a:solidFill>
            <a:srgbClr val="FF595E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0C574AB5-F4F6-9444-9694-38EA33BD2C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A25315-B22D-524A-BEC6-D6B0653137B4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</p:spTree>
    <p:extLst>
      <p:ext uri="{BB962C8B-B14F-4D97-AF65-F5344CB8AC3E}">
        <p14:creationId xmlns:p14="http://schemas.microsoft.com/office/powerpoint/2010/main" val="30775580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FC0B4-EA03-0B40-89A6-7EC502B8E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RecNMP</a:t>
            </a:r>
            <a:r>
              <a:rPr lang="en-US" dirty="0"/>
              <a:t> 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1BA15-CA78-BD49-8D0E-E40AD3CB9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9064054" cy="5293805"/>
          </a:xfrm>
        </p:spPr>
        <p:txBody>
          <a:bodyPr>
            <a:normAutofit/>
          </a:bodyPr>
          <a:lstStyle/>
          <a:p>
            <a:r>
              <a:rPr lang="en-US" sz="2400" dirty="0"/>
              <a:t>DIMM-based NMP architecture for recommendation systems  </a:t>
            </a:r>
          </a:p>
          <a:p>
            <a:pPr lvl="1"/>
            <a:r>
              <a:rPr lang="en-US" dirty="0"/>
              <a:t>Multiply the bandwidth by exploiting </a:t>
            </a:r>
            <a:r>
              <a:rPr lang="en-US" dirty="0">
                <a:solidFill>
                  <a:srgbClr val="00B050"/>
                </a:solidFill>
              </a:rPr>
              <a:t>rank-level parallelism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00EB37-BA4A-C048-BF6D-B35AD7F81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17" y="2064782"/>
            <a:ext cx="7211683" cy="296441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D1698B8-A9F4-6942-A583-18703E7B0B69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24C162F1-579B-744D-B62A-470AE88954C2}"/>
              </a:ext>
            </a:extLst>
          </p:cNvPr>
          <p:cNvSpPr/>
          <p:nvPr/>
        </p:nvSpPr>
        <p:spPr>
          <a:xfrm>
            <a:off x="3066802" y="3436473"/>
            <a:ext cx="4934198" cy="1128156"/>
          </a:xfrm>
          <a:prstGeom prst="round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3EA9C98-F8CF-DE47-A45B-D12257A28C27}"/>
              </a:ext>
            </a:extLst>
          </p:cNvPr>
          <p:cNvSpPr/>
          <p:nvPr/>
        </p:nvSpPr>
        <p:spPr>
          <a:xfrm>
            <a:off x="533400" y="5410200"/>
            <a:ext cx="8001000" cy="571418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Embedding entries are fetched from the </a:t>
            </a:r>
            <a:r>
              <a:rPr lang="en-US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concurrently activated ranks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76B35CA0-4852-BF42-8262-5A50D88533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9084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875691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84532" y="6452797"/>
            <a:ext cx="5327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84532" y="6613279"/>
            <a:ext cx="733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CPU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(x86, ARM, RV…)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Data bus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31924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FC0B4-EA03-0B40-89A6-7EC502B8E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RecNMP</a:t>
            </a:r>
            <a:r>
              <a:rPr lang="en-US" dirty="0"/>
              <a:t> 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1BA15-CA78-BD49-8D0E-E40AD3CB9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9064054" cy="5293805"/>
          </a:xfrm>
        </p:spPr>
        <p:txBody>
          <a:bodyPr>
            <a:normAutofit/>
          </a:bodyPr>
          <a:lstStyle/>
          <a:p>
            <a:r>
              <a:rPr lang="en-US" sz="2400" dirty="0"/>
              <a:t>DIMM-based NMP architecture for recommendation systems  </a:t>
            </a:r>
          </a:p>
          <a:p>
            <a:pPr lvl="1"/>
            <a:r>
              <a:rPr lang="en-US" dirty="0"/>
              <a:t>Multiply the bandwidth by exploiting </a:t>
            </a:r>
            <a:r>
              <a:rPr lang="en-US" dirty="0">
                <a:solidFill>
                  <a:srgbClr val="00B050"/>
                </a:solidFill>
              </a:rPr>
              <a:t>rank-level parallelism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00EB37-BA4A-C048-BF6D-B35AD7F81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17" y="2064782"/>
            <a:ext cx="7211683" cy="296441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0FB4526-BED1-9F4C-A226-FEE2D224B1C7}"/>
              </a:ext>
            </a:extLst>
          </p:cNvPr>
          <p:cNvSpPr/>
          <p:nvPr/>
        </p:nvSpPr>
        <p:spPr>
          <a:xfrm>
            <a:off x="3050278" y="2775259"/>
            <a:ext cx="4934198" cy="326571"/>
          </a:xfrm>
          <a:prstGeom prst="round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825A24C-F7E9-9E40-A3E1-2AD7893C4F16}"/>
              </a:ext>
            </a:extLst>
          </p:cNvPr>
          <p:cNvSpPr/>
          <p:nvPr/>
        </p:nvSpPr>
        <p:spPr>
          <a:xfrm>
            <a:off x="533400" y="5303364"/>
            <a:ext cx="8001000" cy="868836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NMP PU performs the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local embedding lookup and pooling functions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the memory side, producing the general Gather-Reduce execution pattern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1698B8-A9F4-6942-A583-18703E7B0B69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59B755BF-7825-0E4E-9935-8DC81E99F9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249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FC0B4-EA03-0B40-89A6-7EC502B8E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RecNMP</a:t>
            </a:r>
            <a:r>
              <a:rPr lang="en-US" dirty="0"/>
              <a:t> 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1BA15-CA78-BD49-8D0E-E40AD3CB9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9064054" cy="5293805"/>
          </a:xfrm>
        </p:spPr>
        <p:txBody>
          <a:bodyPr>
            <a:normAutofit/>
          </a:bodyPr>
          <a:lstStyle/>
          <a:p>
            <a:r>
              <a:rPr lang="en-US" sz="2400" dirty="0"/>
              <a:t>DIMM-based NMP architecture for recommendation systems  </a:t>
            </a:r>
          </a:p>
          <a:p>
            <a:pPr lvl="1"/>
            <a:r>
              <a:rPr lang="en-US" dirty="0"/>
              <a:t>Multiply the bandwidth by exploiting </a:t>
            </a:r>
            <a:r>
              <a:rPr lang="en-US" dirty="0">
                <a:solidFill>
                  <a:srgbClr val="00B050"/>
                </a:solidFill>
              </a:rPr>
              <a:t>rank-level parallelism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00EB37-BA4A-C048-BF6D-B35AD7F81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17" y="2064782"/>
            <a:ext cx="7211683" cy="296441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0FB4526-BED1-9F4C-A226-FEE2D224B1C7}"/>
              </a:ext>
            </a:extLst>
          </p:cNvPr>
          <p:cNvSpPr/>
          <p:nvPr/>
        </p:nvSpPr>
        <p:spPr>
          <a:xfrm>
            <a:off x="3050278" y="2775259"/>
            <a:ext cx="4934198" cy="326571"/>
          </a:xfrm>
          <a:prstGeom prst="round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825A24C-F7E9-9E40-A3E1-2AD7893C4F16}"/>
              </a:ext>
            </a:extLst>
          </p:cNvPr>
          <p:cNvSpPr/>
          <p:nvPr/>
        </p:nvSpPr>
        <p:spPr>
          <a:xfrm>
            <a:off x="533400" y="5303364"/>
            <a:ext cx="8001000" cy="868836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Element-wise summation</a:t>
            </a:r>
            <a:r>
              <a:rPr lang="en-US" dirty="0">
                <a:solidFill>
                  <a:srgbClr val="0432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 embedding entries is performed inside the NMP PU, and the </a:t>
            </a:r>
            <a:r>
              <a:rPr lang="en-US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final pooling result is transferred back to host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1698B8-A9F4-6942-A583-18703E7B0B69}"/>
              </a:ext>
            </a:extLst>
          </p:cNvPr>
          <p:cNvSpPr/>
          <p:nvPr/>
        </p:nvSpPr>
        <p:spPr>
          <a:xfrm>
            <a:off x="237294" y="6536862"/>
            <a:ext cx="77637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et al. ”</a:t>
            </a:r>
            <a:r>
              <a:rPr kumimoji="0" lang="en-US" sz="120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RecNMP</a:t>
            </a:r>
            <a:r>
              <a:rPr kumimoji="0" lang="en-US" sz="12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Accelerating personalized recommendation with near-memory processing," ISCA 2020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B262A8D-8952-7D43-9DA9-D43A6951D209}"/>
              </a:ext>
            </a:extLst>
          </p:cNvPr>
          <p:cNvCxnSpPr/>
          <p:nvPr/>
        </p:nvCxnSpPr>
        <p:spPr>
          <a:xfrm flipV="1">
            <a:off x="5695950" y="2368659"/>
            <a:ext cx="0" cy="432000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AEE4CCE-4D95-B64A-9941-C6BEFB2087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2770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0A97D-8612-B245-B139-D143BC498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AxDIMM</a:t>
            </a:r>
            <a:r>
              <a:rPr lang="en-US" dirty="0"/>
              <a:t> Design: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1CEE8-7DBD-D042-BA35-FB3DC1379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Accelerator DIMM (</a:t>
            </a:r>
            <a:r>
              <a:rPr lang="en-US" dirty="0" err="1"/>
              <a:t>AxDIMM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DDR4-compatible FPGA-based platform with standard memory interfaces</a:t>
            </a:r>
          </a:p>
          <a:p>
            <a:pPr lvl="1"/>
            <a:endParaRPr lang="en-US" dirty="0"/>
          </a:p>
          <a:p>
            <a:r>
              <a:rPr lang="en-US" dirty="0" err="1">
                <a:solidFill>
                  <a:schemeClr val="accent4"/>
                </a:solidFill>
              </a:rPr>
              <a:t>AxDIMM</a:t>
            </a:r>
            <a:r>
              <a:rPr lang="en-US" dirty="0">
                <a:solidFill>
                  <a:schemeClr val="accent4"/>
                </a:solidFill>
              </a:rPr>
              <a:t> can potentially</a:t>
            </a:r>
          </a:p>
          <a:p>
            <a:pPr lvl="1"/>
            <a:r>
              <a:rPr lang="en-US" dirty="0"/>
              <a:t>support both </a:t>
            </a:r>
            <a:r>
              <a:rPr lang="en-US" dirty="0">
                <a:solidFill>
                  <a:srgbClr val="C00000"/>
                </a:solidFill>
              </a:rPr>
              <a:t>in-order general-purpose processor</a:t>
            </a:r>
            <a:r>
              <a:rPr lang="en-US" dirty="0"/>
              <a:t> and </a:t>
            </a:r>
            <a:r>
              <a:rPr lang="en-US" dirty="0">
                <a:solidFill>
                  <a:srgbClr val="0070C0"/>
                </a:solidFill>
              </a:rPr>
              <a:t>specialized accelerator modules</a:t>
            </a:r>
          </a:p>
          <a:p>
            <a:pPr lvl="1"/>
            <a:r>
              <a:rPr lang="en-US" dirty="0"/>
              <a:t>be an interesting prototyping platform for near-memory processing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chemeClr val="accent6"/>
                </a:solidFill>
              </a:rPr>
              <a:t>Personalized recommendation case study, including:</a:t>
            </a:r>
          </a:p>
          <a:p>
            <a:pPr lvl="1"/>
            <a:r>
              <a:rPr lang="en-US" dirty="0"/>
              <a:t>hardware implementation</a:t>
            </a:r>
          </a:p>
          <a:p>
            <a:pPr lvl="1"/>
            <a:r>
              <a:rPr lang="en-US" dirty="0"/>
              <a:t>software-stack support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992AF-E3F2-7541-B167-517F83A6C7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22120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D0561-D25D-2C44-BC33-CEB8DB721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AxDIMM</a:t>
            </a:r>
            <a:r>
              <a:rPr lang="en-US" dirty="0"/>
              <a:t> System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0989F7-4776-7542-8C40-D279B7902E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5" b="1"/>
          <a:stretch/>
        </p:blipFill>
        <p:spPr>
          <a:xfrm>
            <a:off x="1744492" y="3654815"/>
            <a:ext cx="5655016" cy="2364985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76A5640-7423-F649-9692-CA8DB0E577C4}"/>
              </a:ext>
            </a:extLst>
          </p:cNvPr>
          <p:cNvGrpSpPr/>
          <p:nvPr/>
        </p:nvGrpSpPr>
        <p:grpSpPr>
          <a:xfrm>
            <a:off x="172299" y="926068"/>
            <a:ext cx="4247301" cy="2274332"/>
            <a:chOff x="172299" y="901301"/>
            <a:chExt cx="4247301" cy="227433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F9B3B0A-70B5-4D41-936E-7F9338B8A4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299" y="1159633"/>
              <a:ext cx="4247301" cy="2016000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6E485E9-A680-AD41-8959-DC09C330C4AA}"/>
                </a:ext>
              </a:extLst>
            </p:cNvPr>
            <p:cNvSpPr/>
            <p:nvPr/>
          </p:nvSpPr>
          <p:spPr>
            <a:xfrm>
              <a:off x="1371600" y="901301"/>
              <a:ext cx="17764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Futura Medium" panose="020B0602020204020303" pitchFamily="34" charset="-79"/>
                </a:rPr>
                <a:t>Baseline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36B5247-F109-4E47-AED7-19A3D002F145}"/>
              </a:ext>
            </a:extLst>
          </p:cNvPr>
          <p:cNvGrpSpPr/>
          <p:nvPr/>
        </p:nvGrpSpPr>
        <p:grpSpPr>
          <a:xfrm>
            <a:off x="4744267" y="914400"/>
            <a:ext cx="4299733" cy="2286000"/>
            <a:chOff x="4744267" y="849794"/>
            <a:chExt cx="4299733" cy="2286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7127F3C-74AE-DD43-84EA-8C5DA85510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75" b="2189"/>
            <a:stretch/>
          </p:blipFill>
          <p:spPr>
            <a:xfrm>
              <a:off x="4744267" y="1204296"/>
              <a:ext cx="4299733" cy="1931498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E442463-A313-AF40-96CB-98468C5F09FB}"/>
                </a:ext>
              </a:extLst>
            </p:cNvPr>
            <p:cNvSpPr/>
            <p:nvPr/>
          </p:nvSpPr>
          <p:spPr>
            <a:xfrm>
              <a:off x="5867400" y="849794"/>
              <a:ext cx="19046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Futura Medium" panose="020B0602020204020303" pitchFamily="34" charset="-79"/>
                </a:rPr>
                <a:t>AxDIMM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+mn-ea"/>
                  <a:cs typeface="Futura Medium" panose="020B0602020204020303" pitchFamily="34" charset="-79"/>
                </a:rPr>
                <a:t>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429C6B30-02DC-D04B-AFEB-171D6D6B03F2}"/>
              </a:ext>
            </a:extLst>
          </p:cNvPr>
          <p:cNvSpPr/>
          <p:nvPr/>
        </p:nvSpPr>
        <p:spPr>
          <a:xfrm>
            <a:off x="5735450" y="3152001"/>
            <a:ext cx="231736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Futura Medium" panose="020B0602020204020303" pitchFamily="34" charset="-79"/>
              </a:rPr>
              <a:t>FPGA: Xilinx XCZU19EG FPGA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7DCBA6-C9B3-7F46-B1BD-8BF1DD375BA3}"/>
              </a:ext>
            </a:extLst>
          </p:cNvPr>
          <p:cNvSpPr/>
          <p:nvPr/>
        </p:nvSpPr>
        <p:spPr>
          <a:xfrm>
            <a:off x="318272" y="6152423"/>
            <a:ext cx="850745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System was slowed down (1/3 of normal DDR4 memory channel speedup; CPU went from 3.2 GHz to 1.2 GHz) to keep up with the FPGA IO speed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59A5FB20-3D44-A149-BF23-A781DA4480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691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 err="1">
                <a:ea typeface="ＭＳ Ｐゴシック" panose="020B0600070205080204" pitchFamily="34" charset="-128"/>
              </a:rPr>
              <a:t>AxDIMM</a:t>
            </a:r>
            <a:r>
              <a:rPr lang="en-US" altLang="en-US" dirty="0">
                <a:ea typeface="ＭＳ Ｐゴシック" panose="020B0600070205080204" pitchFamily="34" charset="-128"/>
              </a:rPr>
              <a:t> Hardware &amp; Architecture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78329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4944E482-90F7-6346-AE5C-963330FC5E39}"/>
              </a:ext>
            </a:extLst>
          </p:cNvPr>
          <p:cNvSpPr/>
          <p:nvPr/>
        </p:nvSpPr>
        <p:spPr>
          <a:xfrm>
            <a:off x="1768327" y="3368802"/>
            <a:ext cx="5699273" cy="974598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FPGA board with standard DIMM interface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serves as a real-system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near-memory processing implementation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BABE66DC-D7E9-9C47-9D65-4F7FFDC656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854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AC80C0A-0576-7A4D-A648-869E6D61750C}"/>
              </a:ext>
            </a:extLst>
          </p:cNvPr>
          <p:cNvSpPr/>
          <p:nvPr/>
        </p:nvSpPr>
        <p:spPr>
          <a:xfrm>
            <a:off x="1772400" y="3364200"/>
            <a:ext cx="5695200" cy="979200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Rank-level parallelism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Two DRAM ranks are activated in parallel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load embedding entries from memory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982C3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57D2536-6B48-B545-AA16-DE9465165822}"/>
              </a:ext>
            </a:extLst>
          </p:cNvPr>
          <p:cNvSpPr/>
          <p:nvPr/>
        </p:nvSpPr>
        <p:spPr>
          <a:xfrm>
            <a:off x="1772400" y="4442400"/>
            <a:ext cx="5695200" cy="979200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Element-wise summation </a:t>
            </a:r>
          </a:p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performed inside the FPGA module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97870E-74B9-7F48-B730-211DF166B3A0}"/>
              </a:ext>
            </a:extLst>
          </p:cNvPr>
          <p:cNvSpPr/>
          <p:nvPr/>
        </p:nvSpPr>
        <p:spPr>
          <a:xfrm>
            <a:off x="3067050" y="1006780"/>
            <a:ext cx="1447800" cy="40292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8C56735-E825-2D49-B5E1-CC8769F17D37}"/>
              </a:ext>
            </a:extLst>
          </p:cNvPr>
          <p:cNvSpPr/>
          <p:nvPr/>
        </p:nvSpPr>
        <p:spPr>
          <a:xfrm>
            <a:off x="4572000" y="1006780"/>
            <a:ext cx="1447800" cy="4104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F40F7EAD-9F28-6A42-8269-0ED45D9A87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97529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D57A04-D7FC-0E42-902A-18048D5601F5}"/>
              </a:ext>
            </a:extLst>
          </p:cNvPr>
          <p:cNvSpPr/>
          <p:nvPr/>
        </p:nvSpPr>
        <p:spPr>
          <a:xfrm>
            <a:off x="2590801" y="3429000"/>
            <a:ext cx="288000" cy="196200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DB4E1D2-7319-BF48-8295-DC100B7F106C}"/>
              </a:ext>
            </a:extLst>
          </p:cNvPr>
          <p:cNvSpPr/>
          <p:nvPr/>
        </p:nvSpPr>
        <p:spPr>
          <a:xfrm>
            <a:off x="819097" y="5638800"/>
            <a:ext cx="7505806" cy="704318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DDR4 slave PHY receives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DRAM commands and NMP instructions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(via DQ pins) from the host side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982C3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D21CD0B-CC69-B949-8760-455DD6F4C3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0335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D57A04-D7FC-0E42-902A-18048D5601F5}"/>
              </a:ext>
            </a:extLst>
          </p:cNvPr>
          <p:cNvSpPr/>
          <p:nvPr/>
        </p:nvSpPr>
        <p:spPr>
          <a:xfrm>
            <a:off x="6400800" y="3590426"/>
            <a:ext cx="288000" cy="180000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DB4E1D2-7319-BF48-8295-DC100B7F106C}"/>
              </a:ext>
            </a:extLst>
          </p:cNvPr>
          <p:cNvSpPr/>
          <p:nvPr/>
        </p:nvSpPr>
        <p:spPr>
          <a:xfrm>
            <a:off x="819097" y="5638800"/>
            <a:ext cx="7505806" cy="704318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memory interface generator (MIG) supports the </a:t>
            </a:r>
            <a:r>
              <a:rPr lang="en-US" sz="16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internal rank accesses </a:t>
            </a: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between Rank-NMP and the DRAM device</a:t>
            </a:r>
            <a:endParaRPr lang="en-US" sz="1600" dirty="0">
              <a:solidFill>
                <a:srgbClr val="1982C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A96CC628-A0F2-4147-BB4B-46116DD6A3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3449016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D57A04-D7FC-0E42-902A-18048D5601F5}"/>
              </a:ext>
            </a:extLst>
          </p:cNvPr>
          <p:cNvSpPr/>
          <p:nvPr/>
        </p:nvSpPr>
        <p:spPr>
          <a:xfrm>
            <a:off x="3155372" y="3647209"/>
            <a:ext cx="3016827" cy="644236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DB4E1D2-7319-BF48-8295-DC100B7F106C}"/>
              </a:ext>
            </a:extLst>
          </p:cNvPr>
          <p:cNvSpPr/>
          <p:nvPr/>
        </p:nvSpPr>
        <p:spPr>
          <a:xfrm>
            <a:off x="819097" y="5562600"/>
            <a:ext cx="7505806" cy="838200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Two </a:t>
            </a:r>
            <a:r>
              <a:rPr lang="en-US" sz="16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execution modes</a:t>
            </a: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342900" lvl="0" indent="-342900" algn="ctr" defTabSz="4572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non-acceleration mode</a:t>
            </a:r>
          </a:p>
          <a:p>
            <a:pPr marL="342900" lvl="0" indent="-342900" algn="ctr" defTabSz="45720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acceleration mode (blocking)</a:t>
            </a:r>
            <a:endParaRPr lang="en-US" sz="1600" dirty="0">
              <a:solidFill>
                <a:srgbClr val="1982C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FE624B01-51F3-094F-8536-7097E4901D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045409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B03D0-8190-D443-8C79-41C1214E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7" y="3458048"/>
            <a:ext cx="3719964" cy="2217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806B28-E1D0-714E-8C6C-56E7F30BB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61" y="3511325"/>
            <a:ext cx="4830946" cy="245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UPMEM PIM 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A UPMEM DIMM contains </a:t>
            </a:r>
            <a:r>
              <a:rPr lang="en-US" sz="2600" dirty="0">
                <a:solidFill>
                  <a:srgbClr val="00B050"/>
                </a:solidFill>
              </a:rPr>
              <a:t>8 or 16 chips</a:t>
            </a:r>
          </a:p>
          <a:p>
            <a:pPr lvl="1"/>
            <a:r>
              <a:rPr lang="en-US" sz="2200" dirty="0"/>
              <a:t>Thus, </a:t>
            </a:r>
            <a:r>
              <a:rPr lang="en-US" sz="2200" dirty="0">
                <a:solidFill>
                  <a:srgbClr val="00B050"/>
                </a:solidFill>
              </a:rPr>
              <a:t>1 or 2 ranks </a:t>
            </a:r>
            <a:r>
              <a:rPr lang="en-US" sz="2200" dirty="0"/>
              <a:t>of 8 chips each</a:t>
            </a:r>
          </a:p>
          <a:p>
            <a:r>
              <a:rPr lang="en-US" sz="2600" dirty="0"/>
              <a:t>Inside each PIM chip there are: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64MB banks </a:t>
            </a:r>
            <a:r>
              <a:rPr lang="en-US" dirty="0"/>
              <a:t>per chip: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Main RAM (MRAM)</a:t>
            </a:r>
            <a:r>
              <a:rPr lang="en-US" dirty="0"/>
              <a:t> banks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rgbClr val="0070C0"/>
                </a:solidFill>
              </a:rPr>
              <a:t>DRAM Processing Units (DPUs)</a:t>
            </a:r>
            <a:r>
              <a:rPr lang="en-US" dirty="0"/>
              <a:t> in each chip, 64 DPUs per rank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1802DE-1D59-FB46-A9C9-50AD777D4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2728" y="4450292"/>
            <a:ext cx="2197507" cy="138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76EC1F-546A-D24F-B390-78D54FF76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245" y="4450292"/>
            <a:ext cx="1195702" cy="1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187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E45227-0F95-5B4F-BB69-7534D7754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49" y="5715000"/>
            <a:ext cx="7666102" cy="61200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60FEDCA-F3A5-8945-AF91-47020D0025A0}"/>
              </a:ext>
            </a:extLst>
          </p:cNvPr>
          <p:cNvSpPr/>
          <p:nvPr/>
        </p:nvSpPr>
        <p:spPr>
          <a:xfrm>
            <a:off x="5562600" y="4454128"/>
            <a:ext cx="3124200" cy="1032272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NMP offloading is done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via 64-bit read/write operations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 the host processor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528851-C700-9848-8BCB-A38EF2F73DA4}"/>
              </a:ext>
            </a:extLst>
          </p:cNvPr>
          <p:cNvSpPr/>
          <p:nvPr/>
        </p:nvSpPr>
        <p:spPr>
          <a:xfrm>
            <a:off x="732022" y="5690755"/>
            <a:ext cx="7695005" cy="65809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25EF712-2EAD-7946-96DC-9FD1CD6365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050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E45227-0F95-5B4F-BB69-7534D7754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49" y="5715000"/>
            <a:ext cx="7666102" cy="61200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8CB506F-C985-8F4C-919D-F3CDB9FC5AE3}"/>
              </a:ext>
            </a:extLst>
          </p:cNvPr>
          <p:cNvSpPr/>
          <p:nvPr/>
        </p:nvSpPr>
        <p:spPr>
          <a:xfrm>
            <a:off x="540815" y="3625922"/>
            <a:ext cx="3383486" cy="485631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256-</a:t>
            </a: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 NMP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instruction buffer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7CA2CA-21F2-3F43-92D5-53BEC779F378}"/>
              </a:ext>
            </a:extLst>
          </p:cNvPr>
          <p:cNvSpPr/>
          <p:nvPr/>
        </p:nvSpPr>
        <p:spPr>
          <a:xfrm>
            <a:off x="3508664" y="4333009"/>
            <a:ext cx="845128" cy="22860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BE483DC-C528-924C-99CA-07669778D8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982030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E45227-0F95-5B4F-BB69-7534D7754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49" y="5715000"/>
            <a:ext cx="7666102" cy="61200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DC8C6B-717E-DB44-AE7A-188D576706FE}"/>
              </a:ext>
            </a:extLst>
          </p:cNvPr>
          <p:cNvSpPr/>
          <p:nvPr/>
        </p:nvSpPr>
        <p:spPr>
          <a:xfrm>
            <a:off x="232064" y="3356316"/>
            <a:ext cx="6092536" cy="606084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</a:t>
            </a: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partial sum buffer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stores intermediate values for embedding pooling operations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6FA079-5343-E546-A52E-8DF31B800D60}"/>
              </a:ext>
            </a:extLst>
          </p:cNvPr>
          <p:cNvSpPr/>
          <p:nvPr/>
        </p:nvSpPr>
        <p:spPr>
          <a:xfrm>
            <a:off x="3508664" y="4648200"/>
            <a:ext cx="845128" cy="22860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C7CAB7B-239B-BF42-8610-9A26FD098B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540929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E45227-0F95-5B4F-BB69-7534D7754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49" y="5715000"/>
            <a:ext cx="7666102" cy="61200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12A599C-1621-5241-AB80-90AE95088D7E}"/>
              </a:ext>
            </a:extLst>
          </p:cNvPr>
          <p:cNvSpPr/>
          <p:nvPr/>
        </p:nvSpPr>
        <p:spPr>
          <a:xfrm>
            <a:off x="228600" y="3327010"/>
            <a:ext cx="5123213" cy="606084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Instruction decoder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loads and decodes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NMP instructions from the instruction buffer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6DA1A8-6B36-FA48-8A1A-129C30EE744F}"/>
              </a:ext>
            </a:extLst>
          </p:cNvPr>
          <p:cNvSpPr/>
          <p:nvPr/>
        </p:nvSpPr>
        <p:spPr>
          <a:xfrm>
            <a:off x="4495800" y="4336473"/>
            <a:ext cx="378000" cy="22860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64E4EC0-A62E-E447-9830-D2F74CEAD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219102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E45227-0F95-5B4F-BB69-7534D7754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49" y="5715000"/>
            <a:ext cx="7666102" cy="61200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69A41CD-2404-C14D-9D8C-CFA9BA013F93}"/>
              </a:ext>
            </a:extLst>
          </p:cNvPr>
          <p:cNvSpPr/>
          <p:nvPr/>
        </p:nvSpPr>
        <p:spPr>
          <a:xfrm>
            <a:off x="3962400" y="3131344"/>
            <a:ext cx="4595963" cy="926536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Command generator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issues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read commands to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DRAM ranks and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Psum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buffer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(64 bytes from each in 1 cycle)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F66180-B6DA-CE42-815B-76D4B2ECA284}"/>
              </a:ext>
            </a:extLst>
          </p:cNvPr>
          <p:cNvSpPr/>
          <p:nvPr/>
        </p:nvSpPr>
        <p:spPr>
          <a:xfrm>
            <a:off x="4994564" y="4336473"/>
            <a:ext cx="828000" cy="22860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8E323C5-1D33-6345-B909-726D39D93B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117509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FE45227-0F95-5B4F-BB69-7534D7754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949" y="5715000"/>
            <a:ext cx="7666102" cy="61200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C1F8C88-F535-F84E-97AB-E30440DE01FD}"/>
              </a:ext>
            </a:extLst>
          </p:cNvPr>
          <p:cNvSpPr/>
          <p:nvPr/>
        </p:nvSpPr>
        <p:spPr>
          <a:xfrm>
            <a:off x="4601978" y="3131344"/>
            <a:ext cx="3910163" cy="1059656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 FP32 adders perform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vector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element-wise summation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 loaded embedding entry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the PSUM vector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C8693D-EF7E-994F-87F7-041ADDCB7AD0}"/>
              </a:ext>
            </a:extLst>
          </p:cNvPr>
          <p:cNvSpPr/>
          <p:nvPr/>
        </p:nvSpPr>
        <p:spPr>
          <a:xfrm>
            <a:off x="4506191" y="4637809"/>
            <a:ext cx="1314000" cy="22860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4E59129-2A06-6D46-A365-774D500EDC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164485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68BA1-D0C2-7249-8DA2-002823C37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AxDIMM</a:t>
            </a:r>
            <a:r>
              <a:rPr lang="en-US" dirty="0"/>
              <a:t> Design: Address Map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FB676A8-0977-0B4B-8671-E1727536BB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E2BDBF-082A-4449-B31F-AAD035B4F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133" y="1066800"/>
            <a:ext cx="4404067" cy="322248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A0A4F78-56D0-0F49-A91F-971CFD076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r>
              <a:rPr lang="en-US" dirty="0"/>
              <a:t>Memory map of </a:t>
            </a:r>
            <a:r>
              <a:rPr lang="en-US" dirty="0" err="1"/>
              <a:t>AxDIMM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8D37DC-E3C8-5544-B782-1530FD314B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33" y="2895600"/>
            <a:ext cx="3396367" cy="18004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216CB0-D5ED-FE49-9B8D-E96180F9A1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72" y="4732762"/>
            <a:ext cx="4245459" cy="164511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E58174-E7C9-8C46-A0E1-CBF66AF58F5E}"/>
              </a:ext>
            </a:extLst>
          </p:cNvPr>
          <p:cNvSpPr/>
          <p:nvPr/>
        </p:nvSpPr>
        <p:spPr bwMode="auto">
          <a:xfrm>
            <a:off x="1407651" y="5225026"/>
            <a:ext cx="627625" cy="179439"/>
          </a:xfrm>
          <a:prstGeom prst="rect">
            <a:avLst/>
          </a:prstGeom>
          <a:solidFill>
            <a:srgbClr val="D0ECC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CONF REG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F8321B-2FAE-5E43-83C2-5B2ED2DB22B9}"/>
              </a:ext>
            </a:extLst>
          </p:cNvPr>
          <p:cNvSpPr/>
          <p:nvPr/>
        </p:nvSpPr>
        <p:spPr bwMode="auto">
          <a:xfrm rot="16200000">
            <a:off x="3865945" y="5231548"/>
            <a:ext cx="560797" cy="289663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Rank-0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26BBE9-071E-B242-8B5B-938593F92ED5}"/>
              </a:ext>
            </a:extLst>
          </p:cNvPr>
          <p:cNvSpPr/>
          <p:nvPr/>
        </p:nvSpPr>
        <p:spPr bwMode="auto">
          <a:xfrm>
            <a:off x="1415845" y="5479026"/>
            <a:ext cx="627625" cy="179439"/>
          </a:xfrm>
          <a:prstGeom prst="rect">
            <a:avLst/>
          </a:prstGeom>
          <a:solidFill>
            <a:srgbClr val="D0ECC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INST BUF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6EE32F-1C30-E54E-8F79-86B39E284D11}"/>
              </a:ext>
            </a:extLst>
          </p:cNvPr>
          <p:cNvSpPr/>
          <p:nvPr/>
        </p:nvSpPr>
        <p:spPr bwMode="auto">
          <a:xfrm>
            <a:off x="1412567" y="5718277"/>
            <a:ext cx="627625" cy="17943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PSUM BUF</a:t>
            </a:r>
          </a:p>
        </p:txBody>
      </p:sp>
    </p:spTree>
    <p:extLst>
      <p:ext uri="{BB962C8B-B14F-4D97-AF65-F5344CB8AC3E}">
        <p14:creationId xmlns:p14="http://schemas.microsoft.com/office/powerpoint/2010/main" val="28561072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11" grpId="1" animBg="1"/>
      <p:bldP spid="12" grpId="1" animBg="1"/>
      <p:bldP spid="13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 err="1">
                <a:ea typeface="ＭＳ Ｐゴシック" panose="020B0600070205080204" pitchFamily="34" charset="-128"/>
              </a:rPr>
              <a:t>AxDIMM</a:t>
            </a:r>
            <a:r>
              <a:rPr lang="en-US" altLang="en-US" dirty="0">
                <a:ea typeface="ＭＳ Ｐゴシック" panose="020B0600070205080204" pitchFamily="34" charset="-128"/>
              </a:rPr>
              <a:t> Execution Flow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227078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68BA1-D0C2-7249-8DA2-002823C37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AxDIMM</a:t>
            </a:r>
            <a:r>
              <a:rPr lang="en-US" dirty="0"/>
              <a:t> Design: Execution Flow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106EC8-8200-6C4F-B791-205303D311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40" b="4756"/>
          <a:stretch/>
        </p:blipFill>
        <p:spPr>
          <a:xfrm>
            <a:off x="999061" y="912133"/>
            <a:ext cx="7145878" cy="54241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F6AFEE-A131-D94C-A062-BAEFF619CF4F}"/>
              </a:ext>
            </a:extLst>
          </p:cNvPr>
          <p:cNvSpPr/>
          <p:nvPr/>
        </p:nvSpPr>
        <p:spPr>
          <a:xfrm>
            <a:off x="1425041" y="1132008"/>
            <a:ext cx="6377047" cy="328657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46AF576-A359-5A42-BCE0-6C1282CC02E6}"/>
              </a:ext>
            </a:extLst>
          </p:cNvPr>
          <p:cNvSpPr/>
          <p:nvPr/>
        </p:nvSpPr>
        <p:spPr>
          <a:xfrm>
            <a:off x="1852059" y="3429000"/>
            <a:ext cx="828000" cy="4320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FB676A8-0977-0B4B-8671-E1727536BB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942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68BA1-D0C2-7249-8DA2-002823C37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AxDIMM</a:t>
            </a:r>
            <a:r>
              <a:rPr lang="en-US" dirty="0"/>
              <a:t> Design: Execution Flow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106EC8-8200-6C4F-B791-205303D311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40" b="4756"/>
          <a:stretch/>
        </p:blipFill>
        <p:spPr>
          <a:xfrm>
            <a:off x="999061" y="912133"/>
            <a:ext cx="7145878" cy="54241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F6AFEE-A131-D94C-A062-BAEFF619CF4F}"/>
              </a:ext>
            </a:extLst>
          </p:cNvPr>
          <p:cNvSpPr/>
          <p:nvPr/>
        </p:nvSpPr>
        <p:spPr>
          <a:xfrm>
            <a:off x="1383476" y="1464517"/>
            <a:ext cx="3271651" cy="631478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3E81FAA-6453-8E48-92D8-7ADF861F95C0}"/>
              </a:ext>
            </a:extLst>
          </p:cNvPr>
          <p:cNvSpPr/>
          <p:nvPr/>
        </p:nvSpPr>
        <p:spPr>
          <a:xfrm>
            <a:off x="2754580" y="3429000"/>
            <a:ext cx="1224000" cy="4500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6F5A8F8-D9D8-8B4F-90F7-748A82143D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819618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60E39F-21C1-5448-816C-90F49DCB3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4929"/>
            <a:ext cx="9144000" cy="3959071"/>
          </a:xfrm>
          <a:prstGeom prst="rect">
            <a:avLst/>
          </a:prstGeom>
        </p:spPr>
      </p:pic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83E6C1F9-51CD-8248-BF4C-C8C62140E40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Kwon et al., A 20nm 6GB Function-In-Memory DRAM, Based on HBM2 with a 1.2TFLOPS Programmable Computing Unit Using Bank-Level Parallelism, for Machine Learning Applications, ISSCC 2021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0C677B-8036-B64F-80B2-AB7469A11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FIMDRAM: Chip Structure</a:t>
            </a:r>
          </a:p>
        </p:txBody>
      </p:sp>
    </p:spTree>
    <p:extLst>
      <p:ext uri="{BB962C8B-B14F-4D97-AF65-F5344CB8AC3E}">
        <p14:creationId xmlns:p14="http://schemas.microsoft.com/office/powerpoint/2010/main" val="135839994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68BA1-D0C2-7249-8DA2-002823C37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AxDIMM</a:t>
            </a:r>
            <a:r>
              <a:rPr lang="en-US" dirty="0"/>
              <a:t> Design: Execution Flow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106EC8-8200-6C4F-B791-205303D311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40" b="4756"/>
          <a:stretch/>
        </p:blipFill>
        <p:spPr>
          <a:xfrm>
            <a:off x="999061" y="912133"/>
            <a:ext cx="7145878" cy="54241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F6AFEE-A131-D94C-A062-BAEFF619CF4F}"/>
              </a:ext>
            </a:extLst>
          </p:cNvPr>
          <p:cNvSpPr/>
          <p:nvPr/>
        </p:nvSpPr>
        <p:spPr>
          <a:xfrm>
            <a:off x="2971800" y="1724290"/>
            <a:ext cx="4270663" cy="82742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FC49FB-E31B-0848-A2BA-6093F2AC00AB}"/>
              </a:ext>
            </a:extLst>
          </p:cNvPr>
          <p:cNvSpPr/>
          <p:nvPr/>
        </p:nvSpPr>
        <p:spPr>
          <a:xfrm>
            <a:off x="4097757" y="3429000"/>
            <a:ext cx="3051188" cy="448294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47E5103E-2AC3-1B49-9525-8C42B3062D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BBA615-43F7-134D-B843-B53BA05F74BB}"/>
              </a:ext>
            </a:extLst>
          </p:cNvPr>
          <p:cNvSpPr/>
          <p:nvPr/>
        </p:nvSpPr>
        <p:spPr bwMode="auto">
          <a:xfrm>
            <a:off x="2858193" y="4092633"/>
            <a:ext cx="461356" cy="435032"/>
          </a:xfrm>
          <a:prstGeom prst="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73685D-6A1E-5C44-9921-E93710248E6F}"/>
              </a:ext>
            </a:extLst>
          </p:cNvPr>
          <p:cNvSpPr/>
          <p:nvPr/>
        </p:nvSpPr>
        <p:spPr bwMode="auto">
          <a:xfrm>
            <a:off x="3315393" y="4982095"/>
            <a:ext cx="461356" cy="435032"/>
          </a:xfrm>
          <a:prstGeom prst="rect">
            <a:avLst/>
          </a:prstGeom>
          <a:solidFill>
            <a:schemeClr val="accent6">
              <a:alpha val="50196"/>
            </a:schemeClr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55CC0B-ACA1-E949-A508-C53417B5DF98}"/>
              </a:ext>
            </a:extLst>
          </p:cNvPr>
          <p:cNvSpPr/>
          <p:nvPr/>
        </p:nvSpPr>
        <p:spPr bwMode="auto">
          <a:xfrm>
            <a:off x="3315393" y="4549833"/>
            <a:ext cx="461356" cy="435032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E84010-A371-EB4B-A354-0F2FD8F2CAB5}"/>
              </a:ext>
            </a:extLst>
          </p:cNvPr>
          <p:cNvSpPr/>
          <p:nvPr/>
        </p:nvSpPr>
        <p:spPr bwMode="auto">
          <a:xfrm>
            <a:off x="4255928" y="5863244"/>
            <a:ext cx="461356" cy="435032"/>
          </a:xfrm>
          <a:prstGeom prst="rect">
            <a:avLst/>
          </a:prstGeom>
          <a:solidFill>
            <a:schemeClr val="accent6">
              <a:lumMod val="50000"/>
              <a:alpha val="50196"/>
            </a:schemeClr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96DDFC-AFAD-FD4D-998D-A51DB040C5A8}"/>
              </a:ext>
            </a:extLst>
          </p:cNvPr>
          <p:cNvSpPr/>
          <p:nvPr/>
        </p:nvSpPr>
        <p:spPr bwMode="auto">
          <a:xfrm>
            <a:off x="3791612" y="5417915"/>
            <a:ext cx="461356" cy="435032"/>
          </a:xfrm>
          <a:prstGeom prst="rect">
            <a:avLst/>
          </a:prstGeom>
          <a:solidFill>
            <a:schemeClr val="accent6">
              <a:lumMod val="75000"/>
              <a:alpha val="50196"/>
            </a:schemeClr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1351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4" grpId="0" animBg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68BA1-D0C2-7249-8DA2-002823C37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AxDIMM</a:t>
            </a:r>
            <a:r>
              <a:rPr lang="en-US" dirty="0"/>
              <a:t> Design: Execution Flow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106EC8-8200-6C4F-B791-205303D311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40" b="4756"/>
          <a:stretch/>
        </p:blipFill>
        <p:spPr>
          <a:xfrm>
            <a:off x="999061" y="912133"/>
            <a:ext cx="7145878" cy="54241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F6AFEE-A131-D94C-A062-BAEFF619CF4F}"/>
              </a:ext>
            </a:extLst>
          </p:cNvPr>
          <p:cNvSpPr/>
          <p:nvPr/>
        </p:nvSpPr>
        <p:spPr>
          <a:xfrm>
            <a:off x="1371599" y="2057400"/>
            <a:ext cx="3352801" cy="1107094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91F7C1-1891-1748-8A0C-1EE868A16974}"/>
              </a:ext>
            </a:extLst>
          </p:cNvPr>
          <p:cNvSpPr/>
          <p:nvPr/>
        </p:nvSpPr>
        <p:spPr>
          <a:xfrm>
            <a:off x="4783557" y="3439391"/>
            <a:ext cx="3024000" cy="448294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7E55E5D6-96F8-1442-A213-1D66135641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0081205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B4C0-16B6-7042-9260-A2C139D6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14400"/>
          </a:xfrm>
        </p:spPr>
        <p:txBody>
          <a:bodyPr/>
          <a:lstStyle/>
          <a:p>
            <a:r>
              <a:rPr lang="en-US" sz="3800" dirty="0" err="1"/>
              <a:t>PnM</a:t>
            </a:r>
            <a:r>
              <a:rPr lang="en-US" sz="3800" dirty="0"/>
              <a:t> with </a:t>
            </a:r>
            <a:r>
              <a:rPr lang="en-US" sz="3800" dirty="0" err="1"/>
              <a:t>AxDIMM</a:t>
            </a:r>
            <a:r>
              <a:rPr lang="en-US" sz="3800" dirty="0"/>
              <a:t> (IEEE Micro 2021)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826426" y="6477000"/>
            <a:ext cx="34911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https://doi.org/10.1109/MM.2021.3097700</a:t>
            </a:r>
            <a:endParaRPr lang="en-US" sz="1400" dirty="0">
              <a:solidFill>
                <a:srgbClr val="0432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03CF7A-47DA-3845-9740-13E4DDA0B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" y="2131158"/>
            <a:ext cx="8864600" cy="289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92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913171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More Real-World PIM to Come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88FE39-F8D4-AB4E-A8BC-DBB3E2922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018" y="990600"/>
            <a:ext cx="4993964" cy="54599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4CC986-E9BD-2A42-A0EF-27E1528C7273}"/>
              </a:ext>
            </a:extLst>
          </p:cNvPr>
          <p:cNvSpPr txBox="1"/>
          <p:nvPr/>
        </p:nvSpPr>
        <p:spPr>
          <a:xfrm>
            <a:off x="1083705" y="6528003"/>
            <a:ext cx="69765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https://blocksandfiles.com/2021/10/06/neurobladers-build-a-processing-in-memory-analytics-chip-and-server/</a:t>
            </a:r>
            <a:endParaRPr lang="en-US" sz="1100" dirty="0">
              <a:solidFill>
                <a:srgbClr val="0432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46562F-168A-8D49-A47C-9CFE2A8E355C}"/>
              </a:ext>
            </a:extLst>
          </p:cNvPr>
          <p:cNvSpPr/>
          <p:nvPr/>
        </p:nvSpPr>
        <p:spPr bwMode="auto">
          <a:xfrm>
            <a:off x="2590800" y="4572000"/>
            <a:ext cx="3581400" cy="228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C0E510-D752-9045-AFEE-7BD86098DB10}"/>
              </a:ext>
            </a:extLst>
          </p:cNvPr>
          <p:cNvSpPr/>
          <p:nvPr/>
        </p:nvSpPr>
        <p:spPr bwMode="auto">
          <a:xfrm>
            <a:off x="3195638" y="5282687"/>
            <a:ext cx="3384000" cy="2286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6256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96594"/>
          </a:xfrm>
        </p:spPr>
        <p:txBody>
          <a:bodyPr/>
          <a:lstStyle/>
          <a:p>
            <a:r>
              <a:rPr lang="en-US" dirty="0" err="1">
                <a:solidFill>
                  <a:srgbClr val="006633"/>
                </a:solidFill>
              </a:rPr>
              <a:t>NeuroBlade</a:t>
            </a:r>
            <a:r>
              <a:rPr lang="en-US" dirty="0">
                <a:solidFill>
                  <a:srgbClr val="006633"/>
                </a:solidFill>
              </a:rPr>
              <a:t> Patent (I)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C6524A-4706-164E-A36F-B571EA69A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02" y="990601"/>
            <a:ext cx="4854498" cy="231899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EA0EAC3-E50C-9F43-B37C-7395E7A43911}"/>
              </a:ext>
            </a:extLst>
          </p:cNvPr>
          <p:cNvSpPr txBox="1"/>
          <p:nvPr/>
        </p:nvSpPr>
        <p:spPr>
          <a:xfrm>
            <a:off x="1932496" y="6528003"/>
            <a:ext cx="52790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/>
              <a:t>Sity</a:t>
            </a:r>
            <a:r>
              <a:rPr lang="en-US" sz="1100" dirty="0"/>
              <a:t> et al., “Memory-based Distributed Processor Architecture,” US 10,762,034 B2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BF6596B-3E1D-B344-B359-A2694F053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403600"/>
            <a:ext cx="4032417" cy="2997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790A899-6999-0544-9925-AD7A4C1FDC4A}"/>
              </a:ext>
            </a:extLst>
          </p:cNvPr>
          <p:cNvSpPr/>
          <p:nvPr/>
        </p:nvSpPr>
        <p:spPr bwMode="auto">
          <a:xfrm>
            <a:off x="5791200" y="4038600"/>
            <a:ext cx="2362200" cy="152400"/>
          </a:xfrm>
          <a:prstGeom prst="rect">
            <a:avLst/>
          </a:prstGeom>
          <a:solidFill>
            <a:srgbClr val="0096FF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6025C71-291D-F243-898E-232C172BD4BB}"/>
              </a:ext>
            </a:extLst>
          </p:cNvPr>
          <p:cNvSpPr/>
          <p:nvPr/>
        </p:nvSpPr>
        <p:spPr bwMode="auto">
          <a:xfrm>
            <a:off x="5259762" y="4208807"/>
            <a:ext cx="1044000" cy="152400"/>
          </a:xfrm>
          <a:prstGeom prst="rect">
            <a:avLst/>
          </a:prstGeom>
          <a:solidFill>
            <a:srgbClr val="C0000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6E40AF-D734-7745-BCD8-249E19F2DB67}"/>
              </a:ext>
            </a:extLst>
          </p:cNvPr>
          <p:cNvSpPr/>
          <p:nvPr/>
        </p:nvSpPr>
        <p:spPr bwMode="auto">
          <a:xfrm>
            <a:off x="4691050" y="4396132"/>
            <a:ext cx="1152000" cy="152400"/>
          </a:xfrm>
          <a:prstGeom prst="rect">
            <a:avLst/>
          </a:prstGeom>
          <a:solidFill>
            <a:srgbClr val="00B05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C0C7A7-AFD0-304B-9AE1-5F91A7C1141F}"/>
              </a:ext>
            </a:extLst>
          </p:cNvPr>
          <p:cNvSpPr/>
          <p:nvPr/>
        </p:nvSpPr>
        <p:spPr bwMode="auto">
          <a:xfrm>
            <a:off x="6394721" y="4916290"/>
            <a:ext cx="2232000" cy="152400"/>
          </a:xfrm>
          <a:prstGeom prst="rect">
            <a:avLst/>
          </a:prstGeom>
          <a:solidFill>
            <a:srgbClr val="FFC00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6003BB-24E0-0042-8A1F-54D641392EC4}"/>
              </a:ext>
            </a:extLst>
          </p:cNvPr>
          <p:cNvSpPr/>
          <p:nvPr/>
        </p:nvSpPr>
        <p:spPr bwMode="auto">
          <a:xfrm>
            <a:off x="4691050" y="5103615"/>
            <a:ext cx="3924000" cy="152400"/>
          </a:xfrm>
          <a:prstGeom prst="rect">
            <a:avLst/>
          </a:prstGeom>
          <a:solidFill>
            <a:srgbClr val="FFC00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5F90DC-C09D-5246-A0AD-5A636800EC22}"/>
              </a:ext>
            </a:extLst>
          </p:cNvPr>
          <p:cNvSpPr/>
          <p:nvPr/>
        </p:nvSpPr>
        <p:spPr bwMode="auto">
          <a:xfrm>
            <a:off x="4691050" y="5290940"/>
            <a:ext cx="1548000" cy="152400"/>
          </a:xfrm>
          <a:prstGeom prst="rect">
            <a:avLst/>
          </a:prstGeom>
          <a:solidFill>
            <a:srgbClr val="FFC00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10DF25C-00D8-A545-86E4-E2EBCA60DBB1}"/>
              </a:ext>
            </a:extLst>
          </p:cNvPr>
          <p:cNvSpPr/>
          <p:nvPr/>
        </p:nvSpPr>
        <p:spPr bwMode="auto">
          <a:xfrm>
            <a:off x="5029200" y="5998423"/>
            <a:ext cx="3564000" cy="152400"/>
          </a:xfrm>
          <a:prstGeom prst="rect">
            <a:avLst/>
          </a:prstGeom>
          <a:solidFill>
            <a:srgbClr val="7030A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5A6087F-AC27-3A4D-A827-8493495AACB4}"/>
              </a:ext>
            </a:extLst>
          </p:cNvPr>
          <p:cNvSpPr/>
          <p:nvPr/>
        </p:nvSpPr>
        <p:spPr bwMode="auto">
          <a:xfrm>
            <a:off x="4678040" y="6189663"/>
            <a:ext cx="3060000" cy="152400"/>
          </a:xfrm>
          <a:prstGeom prst="rect">
            <a:avLst/>
          </a:prstGeom>
          <a:solidFill>
            <a:srgbClr val="7030A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4327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A0EAC3-E50C-9F43-B37C-7395E7A43911}"/>
              </a:ext>
            </a:extLst>
          </p:cNvPr>
          <p:cNvSpPr txBox="1"/>
          <p:nvPr/>
        </p:nvSpPr>
        <p:spPr>
          <a:xfrm>
            <a:off x="1932496" y="6528003"/>
            <a:ext cx="52790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/>
              <a:t>Sity</a:t>
            </a:r>
            <a:r>
              <a:rPr lang="en-US" sz="1100" dirty="0"/>
              <a:t> et al., “Memory-based Distributed Processor Architecture,” US 10,762,034 B2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EB0179-E007-8241-831F-F15D9B996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67" y="1064753"/>
            <a:ext cx="5068633" cy="42692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BBD17A-D79B-564E-9149-32913414C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8362" y="2133600"/>
            <a:ext cx="2814638" cy="40530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4991F7C-22EE-6840-83A9-91D13097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96594"/>
          </a:xfrm>
        </p:spPr>
        <p:txBody>
          <a:bodyPr/>
          <a:lstStyle/>
          <a:p>
            <a:r>
              <a:rPr lang="en-US" dirty="0" err="1">
                <a:solidFill>
                  <a:srgbClr val="006633"/>
                </a:solidFill>
              </a:rPr>
              <a:t>NeuroBlade</a:t>
            </a:r>
            <a:r>
              <a:rPr lang="en-US" dirty="0">
                <a:solidFill>
                  <a:srgbClr val="006633"/>
                </a:solidFill>
              </a:rPr>
              <a:t> Patent (II)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6729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842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/>
              <a:t>PIM XRAM chip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IMPU (Intensive Memory Processing Unit)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x86 CPU, 32 </a:t>
            </a:r>
            <a:r>
              <a:rPr lang="en-US" sz="2200" dirty="0" err="1"/>
              <a:t>NVMe</a:t>
            </a:r>
            <a:r>
              <a:rPr lang="en-US" sz="2200" dirty="0"/>
              <a:t> SSDs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PCIe fabric: </a:t>
            </a:r>
            <a:r>
              <a:rPr lang="en-US" sz="2200" dirty="0">
                <a:solidFill>
                  <a:srgbClr val="0070C0"/>
                </a:solidFill>
              </a:rPr>
              <a:t>“Everything is connected on top of PCIe fabric.”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Wide I/O bus: multiple x16 PCIe buses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C13650-0F1F-2441-8E16-DC572A3FB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631" y="4121150"/>
            <a:ext cx="4628738" cy="21272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C1D3FC-F055-A843-9E3D-DE53072FCB66}"/>
              </a:ext>
            </a:extLst>
          </p:cNvPr>
          <p:cNvSpPr txBox="1"/>
          <p:nvPr/>
        </p:nvSpPr>
        <p:spPr>
          <a:xfrm>
            <a:off x="3590802" y="6528003"/>
            <a:ext cx="19623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https://www.neuroblade.com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D6D9AF-BCD5-3647-BB4C-2F9F4870C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96594"/>
          </a:xfrm>
        </p:spPr>
        <p:txBody>
          <a:bodyPr/>
          <a:lstStyle/>
          <a:p>
            <a:r>
              <a:rPr lang="en-US" dirty="0" err="1">
                <a:solidFill>
                  <a:srgbClr val="006633"/>
                </a:solidFill>
              </a:rPr>
              <a:t>NeuroBlade</a:t>
            </a:r>
            <a:r>
              <a:rPr lang="en-US" dirty="0">
                <a:solidFill>
                  <a:srgbClr val="006633"/>
                </a:solidFill>
              </a:rPr>
              <a:t>: </a:t>
            </a:r>
            <a:r>
              <a:rPr lang="en-US" dirty="0" err="1">
                <a:solidFill>
                  <a:srgbClr val="006633"/>
                </a:solidFill>
              </a:rPr>
              <a:t>Xiphos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6848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842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 err="1"/>
              <a:t>Xiphos</a:t>
            </a:r>
            <a:r>
              <a:rPr lang="en-US" sz="2200" dirty="0"/>
              <a:t> SW suite: Insights API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APIs for 3</a:t>
            </a:r>
            <a:r>
              <a:rPr lang="en-US" sz="2000" baseline="30000" dirty="0"/>
              <a:t>rd</a:t>
            </a:r>
            <a:r>
              <a:rPr lang="en-US" sz="2000" dirty="0"/>
              <a:t> party applications and web client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Data I/O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ETL process populates and updates local storage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Query Compiler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Generates query execution plans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Tools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E.g., visual profiler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TPC benchmarks and queries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999E21-4518-8644-BB4D-DB38D0AEB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990682"/>
            <a:ext cx="3270250" cy="34101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54318FF-86BE-4E44-9088-1148A3E9C9F2}"/>
              </a:ext>
            </a:extLst>
          </p:cNvPr>
          <p:cNvSpPr txBox="1"/>
          <p:nvPr/>
        </p:nvSpPr>
        <p:spPr>
          <a:xfrm>
            <a:off x="3590802" y="6528003"/>
            <a:ext cx="19623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https://www.neuroblade.com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0A0329-CF55-AA44-8624-5A9970999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96594"/>
          </a:xfrm>
        </p:spPr>
        <p:txBody>
          <a:bodyPr/>
          <a:lstStyle/>
          <a:p>
            <a:r>
              <a:rPr lang="en-US" dirty="0" err="1">
                <a:solidFill>
                  <a:srgbClr val="006633"/>
                </a:solidFill>
              </a:rPr>
              <a:t>NeuroBlade</a:t>
            </a:r>
            <a:r>
              <a:rPr lang="en-US" dirty="0">
                <a:solidFill>
                  <a:srgbClr val="006633"/>
                </a:solidFill>
              </a:rPr>
              <a:t>: </a:t>
            </a:r>
            <a:r>
              <a:rPr lang="en-US" dirty="0" err="1">
                <a:solidFill>
                  <a:srgbClr val="006633"/>
                </a:solidFill>
              </a:rPr>
              <a:t>Sofware</a:t>
            </a:r>
            <a:r>
              <a:rPr lang="en-US" dirty="0">
                <a:solidFill>
                  <a:srgbClr val="006633"/>
                </a:solidFill>
              </a:rPr>
              <a:t> Suite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111956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B4C0-16B6-7042-9260-A2C139D6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14400"/>
          </a:xfrm>
        </p:spPr>
        <p:txBody>
          <a:bodyPr/>
          <a:lstStyle/>
          <a:p>
            <a:r>
              <a:rPr lang="en-US" sz="3600" dirty="0"/>
              <a:t>Hybrid Bonding with </a:t>
            </a:r>
            <a:r>
              <a:rPr lang="en-US" sz="3600" dirty="0" err="1"/>
              <a:t>PnM</a:t>
            </a:r>
            <a:r>
              <a:rPr lang="en-US" sz="3600" dirty="0"/>
              <a:t> Engine (ISSCC 2022)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155730" y="6477000"/>
            <a:ext cx="48325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6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https://doi.org/10.1109/ISSCC42614.2022.9731694</a:t>
            </a:r>
            <a:endParaRPr lang="en-US" sz="1600" dirty="0">
              <a:solidFill>
                <a:srgbClr val="0432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A566C3-EDBE-1B48-90AE-C14534160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050" y="1803400"/>
            <a:ext cx="70739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1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84238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HB-PNM: Overall Architecture (I)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/>
              <a:t>3D-stacked </a:t>
            </a:r>
            <a:r>
              <a:rPr lang="en-US" sz="2200" dirty="0">
                <a:solidFill>
                  <a:srgbClr val="0070C0"/>
                </a:solidFill>
              </a:rPr>
              <a:t>logic die and DRAM die</a:t>
            </a:r>
            <a:r>
              <a:rPr lang="en-US" sz="2200" dirty="0"/>
              <a:t> vertically bonded by </a:t>
            </a:r>
            <a:r>
              <a:rPr lang="en-US" sz="2200" dirty="0">
                <a:solidFill>
                  <a:srgbClr val="7030A0"/>
                </a:solidFill>
              </a:rPr>
              <a:t>hybrid bonding </a:t>
            </a:r>
            <a:r>
              <a:rPr lang="en-US" sz="2200" dirty="0"/>
              <a:t>(HB)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54C7ED-BA8F-B744-889D-44668B366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698171"/>
            <a:ext cx="5486400" cy="4702629"/>
          </a:xfrm>
          <a:prstGeom prst="rect">
            <a:avLst/>
          </a:prstGeom>
        </p:spPr>
      </p:pic>
      <p:sp>
        <p:nvSpPr>
          <p:cNvPr id="13" name="TextBox 12">
            <a:hlinkClick r:id="rId3"/>
            <a:extLst>
              <a:ext uri="{FF2B5EF4-FFF2-40B4-BE49-F238E27FC236}">
                <a16:creationId xmlns:a16="http://schemas.microsoft.com/office/drawing/2014/main" id="{456D9861-C519-CF45-8A84-159DD945735D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3429060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 anchor="ctr"/>
          <a:lstStyle/>
          <a:p>
            <a:r>
              <a:rPr lang="en-US" sz="3800" dirty="0"/>
              <a:t>FIMDRAM: System Organization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PIM units respond to standard DRAM column commands (RD or WR)</a:t>
            </a:r>
          </a:p>
          <a:p>
            <a:pPr lvl="1"/>
            <a:r>
              <a:rPr lang="en-US" dirty="0"/>
              <a:t>Compliant with </a:t>
            </a:r>
            <a:r>
              <a:rPr lang="en-US" dirty="0">
                <a:solidFill>
                  <a:srgbClr val="7030A0"/>
                </a:solidFill>
              </a:rPr>
              <a:t>unmodified JEDEC controllers</a:t>
            </a:r>
          </a:p>
          <a:p>
            <a:r>
              <a:rPr lang="en-US" dirty="0"/>
              <a:t>They execute </a:t>
            </a:r>
            <a:r>
              <a:rPr lang="en-US" dirty="0">
                <a:solidFill>
                  <a:srgbClr val="00B050"/>
                </a:solidFill>
              </a:rPr>
              <a:t>one wide-SIMD operation commanded by a PIM instruction with deterministic latency in a lock-step manner</a:t>
            </a:r>
          </a:p>
          <a:p>
            <a:r>
              <a:rPr lang="en-US" dirty="0"/>
              <a:t>A PIM unit can get </a:t>
            </a:r>
            <a:r>
              <a:rPr lang="en-US" dirty="0">
                <a:solidFill>
                  <a:srgbClr val="0432FF"/>
                </a:solidFill>
              </a:rPr>
              <a:t>16 16-bit operands from IOSAs, a register, and/or the result bus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8" name="Google Shape;131;p18">
            <a:extLst>
              <a:ext uri="{FF2B5EF4-FFF2-40B4-BE49-F238E27FC236}">
                <a16:creationId xmlns:a16="http://schemas.microsoft.com/office/drawing/2014/main" id="{DE1567FE-23AA-D94F-B88C-399F3C11FA7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6000" y="4146585"/>
            <a:ext cx="9072000" cy="22542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CE48922E-9A89-8A4A-B7F8-089DD6E3527B}"/>
              </a:ext>
            </a:extLst>
          </p:cNvPr>
          <p:cNvSpPr txBox="1"/>
          <p:nvPr/>
        </p:nvSpPr>
        <p:spPr>
          <a:xfrm>
            <a:off x="1211144" y="6538972"/>
            <a:ext cx="67217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Lee et al., Hardware Architecture and Software Stack for PIM Based on Commercial DRAM Technology, ISCA 2021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175445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>
                <a:solidFill>
                  <a:srgbClr val="7030A0"/>
                </a:solidFill>
              </a:rPr>
              <a:t>Match engine </a:t>
            </a:r>
            <a:r>
              <a:rPr lang="en-US" sz="2200" dirty="0"/>
              <a:t>and </a:t>
            </a:r>
            <a:r>
              <a:rPr lang="en-US" sz="2200" dirty="0">
                <a:solidFill>
                  <a:srgbClr val="7030A0"/>
                </a:solidFill>
              </a:rPr>
              <a:t>neural engine </a:t>
            </a:r>
            <a:r>
              <a:rPr lang="en-US" sz="2200" dirty="0"/>
              <a:t>for matching and ranking in a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83F600-C4D9-974B-A5F9-07BE8BD7D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255556" y="1840445"/>
            <a:ext cx="4343400" cy="4320111"/>
          </a:xfrm>
          <a:prstGeom prst="rect">
            <a:avLst/>
          </a:prstGeom>
        </p:spPr>
      </p:pic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03F180B2-7F9D-B34E-94EF-D7BD452DD242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 err="1"/>
              <a:t>Niu</a:t>
            </a:r>
            <a:r>
              <a:rPr lang="en-US" altLang="en-US" sz="900" dirty="0"/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E287FF-8971-4446-8CD6-FBD662817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62649" y="2351953"/>
            <a:ext cx="3962400" cy="322089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A899A44-DBAB-5440-A0AD-3FE718D1F5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667000" y="4389440"/>
            <a:ext cx="2362200" cy="10636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553BC90-47B0-7147-AD46-E4F6B512FCDF}"/>
              </a:ext>
            </a:extLst>
          </p:cNvPr>
          <p:cNvCxnSpPr>
            <a:cxnSpLocks/>
          </p:cNvCxnSpPr>
          <p:nvPr/>
        </p:nvCxnSpPr>
        <p:spPr bwMode="auto">
          <a:xfrm flipV="1">
            <a:off x="2667000" y="4419600"/>
            <a:ext cx="4267200" cy="653406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07451674-DEEA-CD4D-98A2-36569A7E5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84238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HB-PNM: Overall Architecture (II)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210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/>
              <a:t>More real-world PIM architectures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PUM architectures and prototypes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Enabling the adoption of PIM</a:t>
            </a:r>
          </a:p>
          <a:p>
            <a:pPr>
              <a:lnSpc>
                <a:spcPct val="150000"/>
              </a:lnSpc>
            </a:pPr>
            <a:endParaRPr lang="en-US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ED170B6-8590-6542-B203-FC6DD6668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Upcoming Lectures</a:t>
            </a:r>
          </a:p>
        </p:txBody>
      </p:sp>
    </p:spTree>
    <p:extLst>
      <p:ext uri="{BB962C8B-B14F-4D97-AF65-F5344CB8AC3E}">
        <p14:creationId xmlns:p14="http://schemas.microsoft.com/office/powerpoint/2010/main" val="2856222791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22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/>
              <a:t>Samsung </a:t>
            </a:r>
            <a:r>
              <a:rPr lang="en-US" sz="4000" dirty="0" err="1"/>
              <a:t>AxDIMM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544109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55DAE-7EA5-6B42-B1E9-DD88FD21E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dirty="0"/>
              <a:t>Another Lecture on </a:t>
            </a:r>
            <a:r>
              <a:rPr lang="en-US" dirty="0" err="1">
                <a:ea typeface="ＭＳ Ｐゴシック" panose="020B0600070205080204" pitchFamily="34" charset="-128"/>
              </a:rPr>
              <a:t>AxDIMM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9BC15-04E4-CE45-A5CD-F24EA83F15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CD1901-9C11-6043-9FD4-59AF4C56F67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244B31-20C8-5E45-BC8F-1529A2E49349}"/>
              </a:ext>
            </a:extLst>
          </p:cNvPr>
          <p:cNvSpPr txBox="1"/>
          <p:nvPr/>
        </p:nvSpPr>
        <p:spPr>
          <a:xfrm>
            <a:off x="3403475" y="6538972"/>
            <a:ext cx="23471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https://youtu.be/2FMQg786GKs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B0FA91-FD36-4444-A4A4-9103AF0A53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100" y="914400"/>
            <a:ext cx="7543800" cy="549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3791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Chip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 Gb </a:t>
            </a:r>
            <a:r>
              <a:rPr lang="en-US" dirty="0" err="1"/>
              <a:t>AiM</a:t>
            </a:r>
            <a:r>
              <a:rPr lang="en-US" dirty="0"/>
              <a:t> die with 16 processing units (PUs)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E4A93-E3CA-FC41-A48F-2210E2BAB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33600"/>
            <a:ext cx="9144000" cy="348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2003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 anchor="ctr"/>
          <a:lstStyle/>
          <a:p>
            <a:r>
              <a:rPr lang="en-US" sz="3800" dirty="0" err="1"/>
              <a:t>AiM</a:t>
            </a:r>
            <a:r>
              <a:rPr lang="en-US" sz="3800" dirty="0"/>
              <a:t>: 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GDDR6-based </a:t>
            </a:r>
            <a:r>
              <a:rPr lang="en-US" dirty="0" err="1"/>
              <a:t>AiM</a:t>
            </a:r>
            <a:r>
              <a:rPr lang="en-US" dirty="0"/>
              <a:t>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:a16="http://schemas.microsoft.com/office/drawing/2014/main" id="{AC769BE0-033B-B441-B52F-6177EDCFDA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3BB8F-3F49-D548-A49E-682CBCA6C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498600"/>
            <a:ext cx="4699000" cy="482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62163E-DC27-E748-A11E-9A9599C3C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502660"/>
            <a:ext cx="3678238" cy="30693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E39E97-4753-B74D-BC8D-0E53BDD9D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3238" y="4767911"/>
            <a:ext cx="3255962" cy="140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8773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Samsung </a:t>
            </a:r>
            <a:r>
              <a:rPr lang="en-US" altLang="en-US" dirty="0" err="1">
                <a:ea typeface="ＭＳ Ｐゴシック" panose="020B0600070205080204" pitchFamily="34" charset="-128"/>
              </a:rPr>
              <a:t>AxDIMM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83160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7110"/>
          </a:xfrm>
        </p:spPr>
        <p:txBody>
          <a:bodyPr anchor="ctr"/>
          <a:lstStyle/>
          <a:p>
            <a:r>
              <a:rPr lang="en-US" sz="3800" dirty="0"/>
              <a:t>Samsung </a:t>
            </a:r>
            <a:r>
              <a:rPr lang="en-US" sz="3800" dirty="0" err="1"/>
              <a:t>AxDIMM</a:t>
            </a:r>
            <a:r>
              <a:rPr lang="en-US" sz="3800" dirty="0"/>
              <a:t> (2021)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450CF6-3385-024A-B2B2-719A2C17BE5E}"/>
              </a:ext>
            </a:extLst>
          </p:cNvPr>
          <p:cNvSpPr txBox="1"/>
          <p:nvPr/>
        </p:nvSpPr>
        <p:spPr>
          <a:xfrm>
            <a:off x="304800" y="6528003"/>
            <a:ext cx="70936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1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https://news.samsung.com/global/samsung-brings-in-memory-processing-power-to-wider-range-of-applications</a:t>
            </a:r>
            <a:endParaRPr lang="en-US" sz="1100" dirty="0">
              <a:solidFill>
                <a:srgbClr val="0432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8CE800-14E4-5B4B-A12C-F8D3DCE9D4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0558" y="2209800"/>
            <a:ext cx="5793442" cy="4191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A2FBD6-7560-7C41-9F5A-2F8DF981A1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963" y="990600"/>
            <a:ext cx="3755438" cy="24950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4123FB0-1ABA-0246-93E1-1BFB938E1D88}"/>
              </a:ext>
            </a:extLst>
          </p:cNvPr>
          <p:cNvSpPr/>
          <p:nvPr/>
        </p:nvSpPr>
        <p:spPr bwMode="auto">
          <a:xfrm>
            <a:off x="7228840" y="5603240"/>
            <a:ext cx="1143000" cy="108000"/>
          </a:xfrm>
          <a:prstGeom prst="rect">
            <a:avLst/>
          </a:prstGeom>
          <a:solidFill>
            <a:srgbClr val="0070C0">
              <a:alpha val="3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99CBE2-14C1-5742-8BE7-4CDDF39E2C56}"/>
              </a:ext>
            </a:extLst>
          </p:cNvPr>
          <p:cNvSpPr/>
          <p:nvPr/>
        </p:nvSpPr>
        <p:spPr bwMode="auto">
          <a:xfrm>
            <a:off x="4028440" y="5730240"/>
            <a:ext cx="612000" cy="108000"/>
          </a:xfrm>
          <a:prstGeom prst="rect">
            <a:avLst/>
          </a:prstGeom>
          <a:solidFill>
            <a:srgbClr val="0070C0">
              <a:alpha val="3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BCE77A-F067-0242-ABEB-1B931D9ECF0C}"/>
              </a:ext>
            </a:extLst>
          </p:cNvPr>
          <p:cNvSpPr/>
          <p:nvPr/>
        </p:nvSpPr>
        <p:spPr bwMode="auto">
          <a:xfrm>
            <a:off x="5598160" y="5735320"/>
            <a:ext cx="2448000" cy="108000"/>
          </a:xfrm>
          <a:prstGeom prst="rect">
            <a:avLst/>
          </a:prstGeom>
          <a:solidFill>
            <a:srgbClr val="00B050">
              <a:alpha val="3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29AFE0B-1D6A-2141-B1ED-146A0221ADA4}"/>
              </a:ext>
            </a:extLst>
          </p:cNvPr>
          <p:cNvSpPr/>
          <p:nvPr/>
        </p:nvSpPr>
        <p:spPr bwMode="auto">
          <a:xfrm>
            <a:off x="4632960" y="6228080"/>
            <a:ext cx="1476000" cy="108000"/>
          </a:xfrm>
          <a:prstGeom prst="rect">
            <a:avLst/>
          </a:prstGeom>
          <a:solidFill>
            <a:schemeClr val="accent1">
              <a:lumMod val="60000"/>
              <a:lumOff val="40000"/>
              <a:alpha val="34902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6677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19332</TotalTime>
  <Words>1845</Words>
  <Application>Microsoft Macintosh PowerPoint</Application>
  <PresentationFormat>On-screen Show (4:3)</PresentationFormat>
  <Paragraphs>295</Paragraphs>
  <Slides>53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53</vt:i4>
      </vt:variant>
    </vt:vector>
  </HeadingPairs>
  <TitlesOfParts>
    <vt:vector size="77" baseType="lpstr">
      <vt:lpstr>Arial</vt:lpstr>
      <vt:lpstr>Calibri</vt:lpstr>
      <vt:lpstr>Calibri Light</vt:lpstr>
      <vt:lpstr>Cambria</vt:lpstr>
      <vt:lpstr>Candara</vt:lpstr>
      <vt:lpstr>Garamond</vt:lpstr>
      <vt:lpstr>Segoe UI</vt:lpstr>
      <vt:lpstr>Segoe UI Symbol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Edge</vt:lpstr>
      <vt:lpstr>Office Theme</vt:lpstr>
      <vt:lpstr>6_Edge</vt:lpstr>
      <vt:lpstr>P&amp;S Processing-in-Memory  Real-World Processing-in-Memory Architectures:  Samsung AxDIMM</vt:lpstr>
      <vt:lpstr>UPMEM Processing-in-DRAM Engine (2019)</vt:lpstr>
      <vt:lpstr>UPMEM PIM System Organization</vt:lpstr>
      <vt:lpstr>FIMDRAM: Chip Structure</vt:lpstr>
      <vt:lpstr>FIMDRAM: System Organization (III)</vt:lpstr>
      <vt:lpstr>AiM: Chip Implementation</vt:lpstr>
      <vt:lpstr>AiM: System Organization</vt:lpstr>
      <vt:lpstr>Samsung AxDIMM</vt:lpstr>
      <vt:lpstr>Samsung AxDIMM (2021)</vt:lpstr>
      <vt:lpstr>Samsung AxDIMM (2021)</vt:lpstr>
      <vt:lpstr>General-Purpose Near-Rank Approach</vt:lpstr>
      <vt:lpstr>PnM with AxDIMM (IEEE Micro 2021)</vt:lpstr>
      <vt:lpstr>Recommendation Systems</vt:lpstr>
      <vt:lpstr>Recommendation Systems</vt:lpstr>
      <vt:lpstr>Overview of Recommendation Models</vt:lpstr>
      <vt:lpstr>Overview of Recommendation Models</vt:lpstr>
      <vt:lpstr>Overview of Recommendation Models</vt:lpstr>
      <vt:lpstr>DLRM Performance Characterization</vt:lpstr>
      <vt:lpstr>RecNMP Architecture </vt:lpstr>
      <vt:lpstr>RecNMP Architecture </vt:lpstr>
      <vt:lpstr>RecNMP Architecture </vt:lpstr>
      <vt:lpstr>AxDIMM Design: Overview</vt:lpstr>
      <vt:lpstr>AxDIMM System</vt:lpstr>
      <vt:lpstr>AxDIMM Hardware &amp; Architecture</vt:lpstr>
      <vt:lpstr>AxDIMM Design: Hardware Architecture</vt:lpstr>
      <vt:lpstr>AxDIMM Design: Hardware Architecture</vt:lpstr>
      <vt:lpstr>AxDIMM Design: Hardware Architecture</vt:lpstr>
      <vt:lpstr>AxDIMM Design: Hardware Architecture</vt:lpstr>
      <vt:lpstr>AxDIMM Design: Hardware Architecture</vt:lpstr>
      <vt:lpstr>AxDIMM Design: Hardware Architecture</vt:lpstr>
      <vt:lpstr>AxDIMM Design: Hardware Architecture</vt:lpstr>
      <vt:lpstr>AxDIMM Design: Hardware Architecture</vt:lpstr>
      <vt:lpstr>AxDIMM Design: Hardware Architecture</vt:lpstr>
      <vt:lpstr>AxDIMM Design: Hardware Architecture</vt:lpstr>
      <vt:lpstr>AxDIMM Design: Hardware Architecture</vt:lpstr>
      <vt:lpstr>AxDIMM Design: Address Map</vt:lpstr>
      <vt:lpstr>AxDIMM Execution Flow</vt:lpstr>
      <vt:lpstr>AxDIMM Design: Execution Flow</vt:lpstr>
      <vt:lpstr>AxDIMM Design: Execution Flow</vt:lpstr>
      <vt:lpstr>AxDIMM Design: Execution Flow</vt:lpstr>
      <vt:lpstr>AxDIMM Design: Execution Flow</vt:lpstr>
      <vt:lpstr>PnM with AxDIMM (IEEE Micro 2021)</vt:lpstr>
      <vt:lpstr>More Real-World PIM to Come</vt:lpstr>
      <vt:lpstr>NeuroBlade Patent (I)</vt:lpstr>
      <vt:lpstr>NeuroBlade Patent (II)</vt:lpstr>
      <vt:lpstr>NeuroBlade: Xiphos</vt:lpstr>
      <vt:lpstr>NeuroBlade: Sofware Suite</vt:lpstr>
      <vt:lpstr>Hybrid Bonding with PnM Engine (ISSCC 2022)</vt:lpstr>
      <vt:lpstr>HB-PNM: Overall Architecture (I)</vt:lpstr>
      <vt:lpstr>HB-PNM: Overall Architecture (II)</vt:lpstr>
      <vt:lpstr>Upcoming Lectures</vt:lpstr>
      <vt:lpstr>P&amp;S Processing-in-Memory  Real-World Processing-in-Memory Architectures:  Samsung AxDIMM</vt:lpstr>
      <vt:lpstr>Another Lecture on AxDIMM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Gomez Luna  Juan</cp:lastModifiedBy>
  <cp:revision>753</cp:revision>
  <dcterms:created xsi:type="dcterms:W3CDTF">2010-09-08T00:51:32Z</dcterms:created>
  <dcterms:modified xsi:type="dcterms:W3CDTF">2022-12-02T07:55:17Z</dcterms:modified>
</cp:coreProperties>
</file>